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Lst>
  <p:notesMasterIdLst>
    <p:notesMasterId r:id="rId211"/>
  </p:notesMasterIdLst>
  <p:sldIdLst>
    <p:sldId id="257" r:id="rId3"/>
    <p:sldId id="322" r:id="rId4"/>
    <p:sldId id="11413" r:id="rId5"/>
    <p:sldId id="291" r:id="rId6"/>
    <p:sldId id="8479" r:id="rId7"/>
    <p:sldId id="11414" r:id="rId8"/>
    <p:sldId id="11415" r:id="rId9"/>
    <p:sldId id="11416" r:id="rId10"/>
    <p:sldId id="11417" r:id="rId11"/>
    <p:sldId id="11419" r:id="rId12"/>
    <p:sldId id="11418" r:id="rId13"/>
    <p:sldId id="11420" r:id="rId14"/>
    <p:sldId id="11421" r:id="rId15"/>
    <p:sldId id="11422" r:id="rId16"/>
    <p:sldId id="11423" r:id="rId17"/>
    <p:sldId id="11424" r:id="rId18"/>
    <p:sldId id="11425" r:id="rId19"/>
    <p:sldId id="11426" r:id="rId20"/>
    <p:sldId id="11427" r:id="rId21"/>
    <p:sldId id="11432" r:id="rId22"/>
    <p:sldId id="11428" r:id="rId23"/>
    <p:sldId id="11433" r:id="rId24"/>
    <p:sldId id="11429" r:id="rId25"/>
    <p:sldId id="11430" r:id="rId26"/>
    <p:sldId id="11434" r:id="rId27"/>
    <p:sldId id="11435" r:id="rId28"/>
    <p:sldId id="11436" r:id="rId29"/>
    <p:sldId id="11431" r:id="rId30"/>
    <p:sldId id="11437" r:id="rId31"/>
    <p:sldId id="11438" r:id="rId32"/>
    <p:sldId id="11439" r:id="rId33"/>
    <p:sldId id="11440" r:id="rId34"/>
    <p:sldId id="11441" r:id="rId35"/>
    <p:sldId id="11442" r:id="rId36"/>
    <p:sldId id="11443" r:id="rId37"/>
    <p:sldId id="11444" r:id="rId38"/>
    <p:sldId id="11445" r:id="rId39"/>
    <p:sldId id="11446" r:id="rId40"/>
    <p:sldId id="11447" r:id="rId41"/>
    <p:sldId id="11448" r:id="rId42"/>
    <p:sldId id="11449" r:id="rId43"/>
    <p:sldId id="11450" r:id="rId44"/>
    <p:sldId id="11451" r:id="rId45"/>
    <p:sldId id="11452" r:id="rId46"/>
    <p:sldId id="11453" r:id="rId47"/>
    <p:sldId id="11455" r:id="rId48"/>
    <p:sldId id="11454" r:id="rId49"/>
    <p:sldId id="11456" r:id="rId50"/>
    <p:sldId id="11457" r:id="rId51"/>
    <p:sldId id="11458" r:id="rId52"/>
    <p:sldId id="11459" r:id="rId53"/>
    <p:sldId id="11460" r:id="rId54"/>
    <p:sldId id="11461" r:id="rId55"/>
    <p:sldId id="11462" r:id="rId56"/>
    <p:sldId id="11463" r:id="rId57"/>
    <p:sldId id="11464" r:id="rId58"/>
    <p:sldId id="11465" r:id="rId59"/>
    <p:sldId id="11466" r:id="rId60"/>
    <p:sldId id="11467" r:id="rId61"/>
    <p:sldId id="11468" r:id="rId62"/>
    <p:sldId id="11469" r:id="rId63"/>
    <p:sldId id="11470" r:id="rId64"/>
    <p:sldId id="11471" r:id="rId65"/>
    <p:sldId id="11472" r:id="rId66"/>
    <p:sldId id="11473" r:id="rId67"/>
    <p:sldId id="11475" r:id="rId68"/>
    <p:sldId id="11474" r:id="rId69"/>
    <p:sldId id="11476" r:id="rId70"/>
    <p:sldId id="11477" r:id="rId71"/>
    <p:sldId id="11478" r:id="rId72"/>
    <p:sldId id="11479" r:id="rId73"/>
    <p:sldId id="11480" r:id="rId74"/>
    <p:sldId id="11481" r:id="rId75"/>
    <p:sldId id="11482" r:id="rId76"/>
    <p:sldId id="11483" r:id="rId77"/>
    <p:sldId id="11484" r:id="rId78"/>
    <p:sldId id="11485" r:id="rId79"/>
    <p:sldId id="11486" r:id="rId80"/>
    <p:sldId id="11487" r:id="rId81"/>
    <p:sldId id="11488" r:id="rId82"/>
    <p:sldId id="11489" r:id="rId83"/>
    <p:sldId id="11490" r:id="rId84"/>
    <p:sldId id="11491" r:id="rId85"/>
    <p:sldId id="11492" r:id="rId86"/>
    <p:sldId id="11493" r:id="rId87"/>
    <p:sldId id="11494" r:id="rId88"/>
    <p:sldId id="11495" r:id="rId89"/>
    <p:sldId id="11496" r:id="rId90"/>
    <p:sldId id="11497" r:id="rId91"/>
    <p:sldId id="11498" r:id="rId92"/>
    <p:sldId id="11499" r:id="rId93"/>
    <p:sldId id="11500" r:id="rId94"/>
    <p:sldId id="11501" r:id="rId95"/>
    <p:sldId id="11502" r:id="rId96"/>
    <p:sldId id="11503" r:id="rId97"/>
    <p:sldId id="11504" r:id="rId98"/>
    <p:sldId id="11505" r:id="rId99"/>
    <p:sldId id="11506" r:id="rId100"/>
    <p:sldId id="11507" r:id="rId101"/>
    <p:sldId id="11508" r:id="rId102"/>
    <p:sldId id="11509" r:id="rId103"/>
    <p:sldId id="11510" r:id="rId104"/>
    <p:sldId id="11511" r:id="rId105"/>
    <p:sldId id="11512" r:id="rId106"/>
    <p:sldId id="11513" r:id="rId107"/>
    <p:sldId id="11514" r:id="rId108"/>
    <p:sldId id="11515" r:id="rId109"/>
    <p:sldId id="11516" r:id="rId110"/>
    <p:sldId id="11517" r:id="rId111"/>
    <p:sldId id="11518" r:id="rId112"/>
    <p:sldId id="11519" r:id="rId113"/>
    <p:sldId id="11520" r:id="rId114"/>
    <p:sldId id="11521" r:id="rId115"/>
    <p:sldId id="11522" r:id="rId116"/>
    <p:sldId id="11523" r:id="rId117"/>
    <p:sldId id="11524" r:id="rId118"/>
    <p:sldId id="11525" r:id="rId119"/>
    <p:sldId id="11526" r:id="rId120"/>
    <p:sldId id="11527" r:id="rId121"/>
    <p:sldId id="11528" r:id="rId122"/>
    <p:sldId id="11529" r:id="rId123"/>
    <p:sldId id="11530" r:id="rId124"/>
    <p:sldId id="11531" r:id="rId125"/>
    <p:sldId id="11532" r:id="rId126"/>
    <p:sldId id="11533" r:id="rId127"/>
    <p:sldId id="11534" r:id="rId128"/>
    <p:sldId id="11535" r:id="rId129"/>
    <p:sldId id="11536" r:id="rId130"/>
    <p:sldId id="11537" r:id="rId131"/>
    <p:sldId id="11538" r:id="rId132"/>
    <p:sldId id="11539" r:id="rId133"/>
    <p:sldId id="11540" r:id="rId134"/>
    <p:sldId id="11541" r:id="rId135"/>
    <p:sldId id="11542" r:id="rId136"/>
    <p:sldId id="11543" r:id="rId137"/>
    <p:sldId id="11544" r:id="rId138"/>
    <p:sldId id="11545" r:id="rId139"/>
    <p:sldId id="11546" r:id="rId140"/>
    <p:sldId id="11547" r:id="rId141"/>
    <p:sldId id="11548" r:id="rId142"/>
    <p:sldId id="11549" r:id="rId143"/>
    <p:sldId id="11550" r:id="rId144"/>
    <p:sldId id="11551" r:id="rId145"/>
    <p:sldId id="11552" r:id="rId146"/>
    <p:sldId id="11553" r:id="rId147"/>
    <p:sldId id="11554" r:id="rId148"/>
    <p:sldId id="11555" r:id="rId149"/>
    <p:sldId id="11556" r:id="rId150"/>
    <p:sldId id="11557" r:id="rId151"/>
    <p:sldId id="11558" r:id="rId152"/>
    <p:sldId id="11559" r:id="rId153"/>
    <p:sldId id="11560" r:id="rId154"/>
    <p:sldId id="11561" r:id="rId155"/>
    <p:sldId id="11562" r:id="rId156"/>
    <p:sldId id="11563" r:id="rId157"/>
    <p:sldId id="11564" r:id="rId158"/>
    <p:sldId id="11565" r:id="rId159"/>
    <p:sldId id="11566" r:id="rId160"/>
    <p:sldId id="11567" r:id="rId161"/>
    <p:sldId id="11568" r:id="rId162"/>
    <p:sldId id="11569" r:id="rId163"/>
    <p:sldId id="11570" r:id="rId164"/>
    <p:sldId id="11571" r:id="rId165"/>
    <p:sldId id="11572" r:id="rId166"/>
    <p:sldId id="11573" r:id="rId167"/>
    <p:sldId id="11574" r:id="rId168"/>
    <p:sldId id="11575" r:id="rId169"/>
    <p:sldId id="11576" r:id="rId170"/>
    <p:sldId id="11578" r:id="rId171"/>
    <p:sldId id="11577" r:id="rId172"/>
    <p:sldId id="11579" r:id="rId173"/>
    <p:sldId id="11580" r:id="rId174"/>
    <p:sldId id="11581" r:id="rId175"/>
    <p:sldId id="11582" r:id="rId176"/>
    <p:sldId id="11583" r:id="rId177"/>
    <p:sldId id="11584" r:id="rId178"/>
    <p:sldId id="11585" r:id="rId179"/>
    <p:sldId id="11586" r:id="rId180"/>
    <p:sldId id="11587" r:id="rId181"/>
    <p:sldId id="11588" r:id="rId182"/>
    <p:sldId id="11589" r:id="rId183"/>
    <p:sldId id="11590" r:id="rId184"/>
    <p:sldId id="11591" r:id="rId185"/>
    <p:sldId id="11592" r:id="rId186"/>
    <p:sldId id="11593" r:id="rId187"/>
    <p:sldId id="11594" r:id="rId188"/>
    <p:sldId id="11595" r:id="rId189"/>
    <p:sldId id="11596" r:id="rId190"/>
    <p:sldId id="11597" r:id="rId191"/>
    <p:sldId id="11598" r:id="rId192"/>
    <p:sldId id="11599" r:id="rId193"/>
    <p:sldId id="11600" r:id="rId194"/>
    <p:sldId id="11601" r:id="rId195"/>
    <p:sldId id="11605" r:id="rId196"/>
    <p:sldId id="11603" r:id="rId197"/>
    <p:sldId id="11604" r:id="rId198"/>
    <p:sldId id="11602" r:id="rId199"/>
    <p:sldId id="11606" r:id="rId200"/>
    <p:sldId id="11607" r:id="rId201"/>
    <p:sldId id="11608" r:id="rId202"/>
    <p:sldId id="11609" r:id="rId203"/>
    <p:sldId id="11610" r:id="rId204"/>
    <p:sldId id="11611" r:id="rId205"/>
    <p:sldId id="11612" r:id="rId206"/>
    <p:sldId id="11613" r:id="rId207"/>
    <p:sldId id="11614" r:id="rId208"/>
    <p:sldId id="11615" r:id="rId209"/>
    <p:sldId id="323" r:id="rId2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A8E6"/>
    <a:srgbClr val="444444"/>
    <a:srgbClr val="565787"/>
    <a:srgbClr val="916FA2"/>
    <a:srgbClr val="655D8E"/>
    <a:srgbClr val="DE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showGuides="1">
      <p:cViewPr varScale="1">
        <p:scale>
          <a:sx n="64" d="100"/>
          <a:sy n="64" d="100"/>
        </p:scale>
        <p:origin x="-138" y="-103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84" d="100"/>
          <a:sy n="84" d="100"/>
        </p:scale>
        <p:origin x="382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181" Type="http://schemas.openxmlformats.org/officeDocument/2006/relationships/slide" Target="slides/slide179.xml"/><Relationship Id="rId186" Type="http://schemas.openxmlformats.org/officeDocument/2006/relationships/slide" Target="slides/slide184.xml"/><Relationship Id="rId211" Type="http://schemas.openxmlformats.org/officeDocument/2006/relationships/notesMaster" Target="notesMasters/notesMaster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92" Type="http://schemas.openxmlformats.org/officeDocument/2006/relationships/slide" Target="slides/slide190.xml"/><Relationship Id="rId197" Type="http://schemas.openxmlformats.org/officeDocument/2006/relationships/slide" Target="slides/slide195.xml"/><Relationship Id="rId206" Type="http://schemas.openxmlformats.org/officeDocument/2006/relationships/slide" Target="slides/slide204.xml"/><Relationship Id="rId201" Type="http://schemas.openxmlformats.org/officeDocument/2006/relationships/slide" Target="slides/slide199.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1" Type="http://schemas.openxmlformats.org/officeDocument/2006/relationships/slideMaster" Target="slideMasters/slideMaster1.xml"/><Relationship Id="rId6" Type="http://schemas.openxmlformats.org/officeDocument/2006/relationships/slide" Target="slides/slide4.xml"/><Relationship Id="rId212" Type="http://schemas.openxmlformats.org/officeDocument/2006/relationships/presProps" Target="presProps.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slide" Target="slides/slide205.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3" Type="http://schemas.openxmlformats.org/officeDocument/2006/relationships/slide" Target="slides/slide1.xml"/><Relationship Id="rId214" Type="http://schemas.openxmlformats.org/officeDocument/2006/relationships/theme" Target="theme/them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tableStyles" Target="tableStyles.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51F361-9B92-4DCB-A44B-6C34D2223F7F}" type="datetimeFigureOut">
              <a:rPr lang="zh-CN" altLang="en-US" smtClean="0"/>
              <a:t>2023/9/14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892105-EAAB-4AD7-9525-020644B4F6FF}" type="slidenum">
              <a:rPr lang="zh-CN" altLang="en-US" smtClean="0"/>
              <a:t>‹#›</a:t>
            </a:fld>
            <a:endParaRPr lang="zh-CN" altLang="en-US"/>
          </a:p>
        </p:txBody>
      </p:sp>
    </p:spTree>
    <p:extLst>
      <p:ext uri="{BB962C8B-B14F-4D97-AF65-F5344CB8AC3E}">
        <p14:creationId xmlns:p14="http://schemas.microsoft.com/office/powerpoint/2010/main" val="4218176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8F9F95-0DEC-4493-8972-9EFF7154E851}" type="slidenum">
              <a:rPr lang="zh-CN" altLang="en-US" smtClean="0"/>
              <a:t>1</a:t>
            </a:fld>
            <a:endParaRPr lang="zh-CN" altLang="en-US"/>
          </a:p>
        </p:txBody>
      </p:sp>
    </p:spTree>
    <p:extLst>
      <p:ext uri="{BB962C8B-B14F-4D97-AF65-F5344CB8AC3E}">
        <p14:creationId xmlns:p14="http://schemas.microsoft.com/office/powerpoint/2010/main" val="2105114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E3CAA9-B21B-4AD7-8FA9-033040BC0B53}" type="slidenum">
              <a:rPr lang="zh-CN" altLang="en-US" smtClean="0"/>
              <a:t>111</a:t>
            </a:fld>
            <a:endParaRPr lang="zh-CN" altLang="en-US"/>
          </a:p>
        </p:txBody>
      </p:sp>
    </p:spTree>
    <p:extLst>
      <p:ext uri="{BB962C8B-B14F-4D97-AF65-F5344CB8AC3E}">
        <p14:creationId xmlns:p14="http://schemas.microsoft.com/office/powerpoint/2010/main" val="427940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129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E3CAA9-B21B-4AD7-8FA9-033040BC0B53}" type="slidenum">
              <a:rPr lang="zh-CN" altLang="en-US" smtClean="0"/>
              <a:t>135</a:t>
            </a:fld>
            <a:endParaRPr lang="zh-CN" altLang="en-US"/>
          </a:p>
        </p:txBody>
      </p:sp>
    </p:spTree>
    <p:extLst>
      <p:ext uri="{BB962C8B-B14F-4D97-AF65-F5344CB8AC3E}">
        <p14:creationId xmlns:p14="http://schemas.microsoft.com/office/powerpoint/2010/main" val="42794027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E3CAA9-B21B-4AD7-8FA9-033040BC0B53}" type="slidenum">
              <a:rPr lang="zh-CN" altLang="en-US" smtClean="0"/>
              <a:t>17</a:t>
            </a:fld>
            <a:endParaRPr lang="zh-CN" altLang="en-US"/>
          </a:p>
        </p:txBody>
      </p:sp>
    </p:spTree>
    <p:extLst>
      <p:ext uri="{BB962C8B-B14F-4D97-AF65-F5344CB8AC3E}">
        <p14:creationId xmlns:p14="http://schemas.microsoft.com/office/powerpoint/2010/main" val="42794027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E3CAA9-B21B-4AD7-8FA9-033040BC0B53}" type="slidenum">
              <a:rPr lang="zh-CN" altLang="en-US" smtClean="0"/>
              <a:t>168</a:t>
            </a:fld>
            <a:endParaRPr lang="zh-CN" altLang="en-US"/>
          </a:p>
        </p:txBody>
      </p:sp>
    </p:spTree>
    <p:extLst>
      <p:ext uri="{BB962C8B-B14F-4D97-AF65-F5344CB8AC3E}">
        <p14:creationId xmlns:p14="http://schemas.microsoft.com/office/powerpoint/2010/main" val="427940277"/>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E3CAA9-B21B-4AD7-8FA9-033040BC0B53}" type="slidenum">
              <a:rPr lang="zh-CN" altLang="en-US" smtClean="0"/>
              <a:t>169</a:t>
            </a:fld>
            <a:endParaRPr lang="zh-CN" altLang="en-US"/>
          </a:p>
        </p:txBody>
      </p:sp>
    </p:spTree>
    <p:extLst>
      <p:ext uri="{BB962C8B-B14F-4D97-AF65-F5344CB8AC3E}">
        <p14:creationId xmlns:p14="http://schemas.microsoft.com/office/powerpoint/2010/main" val="427940277"/>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E3CAA9-B21B-4AD7-8FA9-033040BC0B53}" type="slidenum">
              <a:rPr lang="zh-CN" altLang="en-US" smtClean="0"/>
              <a:t>193</a:t>
            </a:fld>
            <a:endParaRPr lang="zh-CN" altLang="en-US"/>
          </a:p>
        </p:txBody>
      </p:sp>
    </p:spTree>
    <p:extLst>
      <p:ext uri="{BB962C8B-B14F-4D97-AF65-F5344CB8AC3E}">
        <p14:creationId xmlns:p14="http://schemas.microsoft.com/office/powerpoint/2010/main" val="427940277"/>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E3CAA9-B21B-4AD7-8FA9-033040BC0B53}" type="slidenum">
              <a:rPr lang="zh-CN" altLang="en-US" smtClean="0"/>
              <a:t>4</a:t>
            </a:fld>
            <a:endParaRPr lang="zh-CN" altLang="en-US"/>
          </a:p>
        </p:txBody>
      </p:sp>
    </p:spTree>
    <p:extLst>
      <p:ext uri="{BB962C8B-B14F-4D97-AF65-F5344CB8AC3E}">
        <p14:creationId xmlns:p14="http://schemas.microsoft.com/office/powerpoint/2010/main" val="427940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8F9F95-0DEC-4493-8972-9EFF7154E851}" type="slidenum">
              <a:rPr lang="zh-CN" altLang="en-US" smtClean="0"/>
              <a:t>208</a:t>
            </a:fld>
            <a:endParaRPr lang="zh-CN" altLang="en-US"/>
          </a:p>
        </p:txBody>
      </p:sp>
    </p:spTree>
    <p:extLst>
      <p:ext uri="{BB962C8B-B14F-4D97-AF65-F5344CB8AC3E}">
        <p14:creationId xmlns:p14="http://schemas.microsoft.com/office/powerpoint/2010/main" val="5096460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49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E3CAA9-B21B-4AD7-8FA9-033040BC0B53}" type="slidenum">
              <a:rPr lang="zh-CN" altLang="en-US" smtClean="0"/>
              <a:t>75</a:t>
            </a:fld>
            <a:endParaRPr lang="zh-CN" altLang="en-US"/>
          </a:p>
        </p:txBody>
      </p:sp>
    </p:spTree>
    <p:extLst>
      <p:ext uri="{BB962C8B-B14F-4D97-AF65-F5344CB8AC3E}">
        <p14:creationId xmlns:p14="http://schemas.microsoft.com/office/powerpoint/2010/main" val="42794027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79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82</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E3CAA9-B21B-4AD7-8FA9-033040BC0B53}" type="slidenum">
              <a:rPr lang="zh-CN" altLang="en-US" smtClean="0"/>
              <a:t>92</a:t>
            </a:fld>
            <a:endParaRPr lang="zh-CN" altLang="en-US"/>
          </a:p>
        </p:txBody>
      </p:sp>
    </p:spTree>
    <p:extLst>
      <p:ext uri="{BB962C8B-B14F-4D97-AF65-F5344CB8AC3E}">
        <p14:creationId xmlns:p14="http://schemas.microsoft.com/office/powerpoint/2010/main" val="42794027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93</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94</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96</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97</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98</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99</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100</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101</a:t>
            </a:fld>
            <a:endParaRPr lang="ru-RU" dirty="0"/>
          </a:p>
        </p:txBody>
      </p:sp>
    </p:spTree>
    <p:extLst>
      <p:ext uri="{BB962C8B-B14F-4D97-AF65-F5344CB8AC3E}">
        <p14:creationId xmlns:p14="http://schemas.microsoft.com/office/powerpoint/2010/main" val="1076461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91B0A52-6B7A-45DC-A289-6616E63A259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2E03FBBF-4338-4DEE-90C3-226BCCD530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3AF54D11-94EF-4C62-8394-193F573A84FB}"/>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5" name="页脚占位符 4">
            <a:extLst>
              <a:ext uri="{FF2B5EF4-FFF2-40B4-BE49-F238E27FC236}">
                <a16:creationId xmlns="" xmlns:a16="http://schemas.microsoft.com/office/drawing/2014/main" id="{59214E90-0B57-442C-AF2F-AD1C48DD92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F2856B0-1026-448B-A65A-3893210E0A85}"/>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3201499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6C36BC2-9D6E-43F7-9488-5E2B26EEE08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548546B1-DE1B-457E-A3C4-3A320D740E5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2EA0615-B0A1-43D9-8C45-7072108FD840}"/>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5" name="页脚占位符 4">
            <a:extLst>
              <a:ext uri="{FF2B5EF4-FFF2-40B4-BE49-F238E27FC236}">
                <a16:creationId xmlns="" xmlns:a16="http://schemas.microsoft.com/office/drawing/2014/main" id="{7CE43076-B6A4-4A54-B893-A0AFED3B0C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93AF684-059F-47D7-AD53-242137A04338}"/>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1792129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1F647BB5-F359-4492-A15F-8D99D0486BB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E9C1CF42-1B7A-44AA-B01C-6850557A6EA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442D910-4BA2-4613-8418-D3AE6CD5BF86}"/>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5" name="页脚占位符 4">
            <a:extLst>
              <a:ext uri="{FF2B5EF4-FFF2-40B4-BE49-F238E27FC236}">
                <a16:creationId xmlns="" xmlns:a16="http://schemas.microsoft.com/office/drawing/2014/main" id="{48217476-8DB9-41AB-8C9F-3490F9AEAE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C8D5E9C-683A-4CAE-8BAF-D19D1A74CE87}"/>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592943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grpSp>
        <p:nvGrpSpPr>
          <p:cNvPr id="2" name="组 1"/>
          <p:cNvGrpSpPr/>
          <p:nvPr userDrawn="1"/>
        </p:nvGrpSpPr>
        <p:grpSpPr>
          <a:xfrm>
            <a:off x="351550" y="627927"/>
            <a:ext cx="292567" cy="2185334"/>
            <a:chOff x="1323824" y="3429000"/>
            <a:chExt cx="292567" cy="2185334"/>
          </a:xfrm>
        </p:grpSpPr>
        <p:sp>
          <p:nvSpPr>
            <p:cNvPr id="3" name="Shape 2637"/>
            <p:cNvSpPr/>
            <p:nvPr/>
          </p:nvSpPr>
          <p:spPr>
            <a:xfrm>
              <a:off x="1387088" y="5309932"/>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p>
          </p:txBody>
        </p:sp>
        <p:sp>
          <p:nvSpPr>
            <p:cNvPr id="4" name="Shape 2639"/>
            <p:cNvSpPr/>
            <p:nvPr/>
          </p:nvSpPr>
          <p:spPr>
            <a:xfrm>
              <a:off x="1323824" y="4381415"/>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p>
          </p:txBody>
        </p:sp>
        <p:sp>
          <p:nvSpPr>
            <p:cNvPr id="5" name="Shape 2645"/>
            <p:cNvSpPr/>
            <p:nvPr/>
          </p:nvSpPr>
          <p:spPr>
            <a:xfrm>
              <a:off x="1325680" y="3429000"/>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p>
          </p:txBody>
        </p:sp>
      </p:grpSp>
      <p:cxnSp>
        <p:nvCxnSpPr>
          <p:cNvPr id="6" name="直线连接符 5"/>
          <p:cNvCxnSpPr/>
          <p:nvPr userDrawn="1"/>
        </p:nvCxnSpPr>
        <p:spPr>
          <a:xfrm>
            <a:off x="497833" y="3429000"/>
            <a:ext cx="0" cy="342900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48521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extLst>
      <p:ext uri="{BB962C8B-B14F-4D97-AF65-F5344CB8AC3E}">
        <p14:creationId xmlns:p14="http://schemas.microsoft.com/office/powerpoint/2010/main" val="28553865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4_Пользовательский макет">
    <p:spTree>
      <p:nvGrpSpPr>
        <p:cNvPr id="1" name=""/>
        <p:cNvGrpSpPr/>
        <p:nvPr/>
      </p:nvGrpSpPr>
      <p:grpSpPr>
        <a:xfrm>
          <a:off x="0" y="0"/>
          <a:ext cx="0" cy="0"/>
          <a:chOff x="0" y="0"/>
          <a:chExt cx="0" cy="0"/>
        </a:xfrm>
      </p:grpSpPr>
      <p:sp>
        <p:nvSpPr>
          <p:cNvPr id="9" name="Рисунок 8"/>
          <p:cNvSpPr>
            <a:spLocks noGrp="1"/>
          </p:cNvSpPr>
          <p:nvPr>
            <p:ph type="pic" sz="quarter" idx="10"/>
          </p:nvPr>
        </p:nvSpPr>
        <p:spPr>
          <a:xfrm>
            <a:off x="5399134" y="1828450"/>
            <a:ext cx="2212066" cy="3201100"/>
          </a:xfrm>
          <a:prstGeom prst="parallelogram">
            <a:avLst/>
          </a:prstGeom>
        </p:spPr>
        <p:txBody>
          <a:bodyPr/>
          <a:lstStyle/>
          <a:p>
            <a:endParaRPr lang="ru-RU" dirty="0"/>
          </a:p>
        </p:txBody>
      </p:sp>
      <p:sp>
        <p:nvSpPr>
          <p:cNvPr id="12" name="Рисунок 8"/>
          <p:cNvSpPr>
            <a:spLocks noGrp="1"/>
          </p:cNvSpPr>
          <p:nvPr>
            <p:ph type="pic" sz="quarter" idx="11"/>
          </p:nvPr>
        </p:nvSpPr>
        <p:spPr>
          <a:xfrm>
            <a:off x="7057829" y="1828450"/>
            <a:ext cx="2212066" cy="3201100"/>
          </a:xfrm>
          <a:prstGeom prst="parallelogram">
            <a:avLst/>
          </a:prstGeom>
        </p:spPr>
        <p:txBody>
          <a:bodyPr/>
          <a:lstStyle/>
          <a:p>
            <a:endParaRPr lang="ru-RU" dirty="0"/>
          </a:p>
        </p:txBody>
      </p:sp>
      <p:sp>
        <p:nvSpPr>
          <p:cNvPr id="13" name="Рисунок 8"/>
          <p:cNvSpPr>
            <a:spLocks noGrp="1"/>
          </p:cNvSpPr>
          <p:nvPr>
            <p:ph type="pic" sz="quarter" idx="12"/>
          </p:nvPr>
        </p:nvSpPr>
        <p:spPr>
          <a:xfrm>
            <a:off x="8705233" y="1828450"/>
            <a:ext cx="2212066" cy="3201100"/>
          </a:xfrm>
          <a:prstGeom prst="parallelogram">
            <a:avLst/>
          </a:prstGeom>
        </p:spPr>
        <p:txBody>
          <a:bodyPr/>
          <a:lstStyle/>
          <a:p>
            <a:endParaRPr lang="ru-RU" dirty="0"/>
          </a:p>
        </p:txBody>
      </p:sp>
    </p:spTree>
    <p:extLst>
      <p:ext uri="{BB962C8B-B14F-4D97-AF65-F5344CB8AC3E}">
        <p14:creationId xmlns:p14="http://schemas.microsoft.com/office/powerpoint/2010/main" val="293174172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540802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dirty="0">
                <a:solidFill>
                  <a:schemeClr val="accent1"/>
                </a:solidFill>
              </a:rPr>
              <a:t>工作整体概述</a:t>
            </a:r>
          </a:p>
        </p:txBody>
      </p:sp>
    </p:spTree>
    <p:extLst>
      <p:ext uri="{BB962C8B-B14F-4D97-AF65-F5344CB8AC3E}">
        <p14:creationId xmlns:p14="http://schemas.microsoft.com/office/powerpoint/2010/main" val="28234551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dirty="0">
                <a:solidFill>
                  <a:schemeClr val="accent1"/>
                </a:solidFill>
              </a:rPr>
              <a:t>主要工作进度</a:t>
            </a:r>
          </a:p>
        </p:txBody>
      </p:sp>
    </p:spTree>
    <p:extLst>
      <p:ext uri="{BB962C8B-B14F-4D97-AF65-F5344CB8AC3E}">
        <p14:creationId xmlns:p14="http://schemas.microsoft.com/office/powerpoint/2010/main" val="212739433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dirty="0">
                <a:solidFill>
                  <a:schemeClr val="accent1"/>
                </a:solidFill>
              </a:rPr>
              <a:t>重点工作总结</a:t>
            </a:r>
          </a:p>
        </p:txBody>
      </p:sp>
    </p:spTree>
    <p:extLst>
      <p:ext uri="{BB962C8B-B14F-4D97-AF65-F5344CB8AC3E}">
        <p14:creationId xmlns:p14="http://schemas.microsoft.com/office/powerpoint/2010/main" val="167904235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dirty="0">
                <a:solidFill>
                  <a:schemeClr val="accent1"/>
                </a:solidFill>
              </a:rPr>
              <a:t>工作存在不足</a:t>
            </a:r>
          </a:p>
        </p:txBody>
      </p:sp>
    </p:spTree>
    <p:extLst>
      <p:ext uri="{BB962C8B-B14F-4D97-AF65-F5344CB8AC3E}">
        <p14:creationId xmlns:p14="http://schemas.microsoft.com/office/powerpoint/2010/main" val="195447566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484BA0-455B-4B5C-8A31-59A89C37956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B3FADF6-778B-4F25-B189-4A3BEDAB1DD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CD85C2D-D313-4784-B80F-7D25B9C81266}"/>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5" name="页脚占位符 4">
            <a:extLst>
              <a:ext uri="{FF2B5EF4-FFF2-40B4-BE49-F238E27FC236}">
                <a16:creationId xmlns="" xmlns:a16="http://schemas.microsoft.com/office/drawing/2014/main" id="{CA7DF39F-7C33-4124-8793-271DC1C003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941DCD3-EA25-4C8B-ACC5-85B2F8501294}"/>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365724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73449" y="328829"/>
            <a:ext cx="2031325" cy="461665"/>
          </a:xfrm>
          <a:prstGeom prst="rect">
            <a:avLst/>
          </a:prstGeom>
          <a:noFill/>
        </p:spPr>
        <p:txBody>
          <a:bodyPr wrap="none" rtlCol="0">
            <a:spAutoFit/>
          </a:bodyPr>
          <a:lstStyle/>
          <a:p>
            <a:r>
              <a:rPr lang="zh-CN" altLang="en-US" sz="2400" dirty="0">
                <a:solidFill>
                  <a:schemeClr val="accent1"/>
                </a:solidFill>
              </a:rPr>
              <a:t>未来工作计划</a:t>
            </a:r>
          </a:p>
        </p:txBody>
      </p:sp>
    </p:spTree>
    <p:extLst>
      <p:ext uri="{BB962C8B-B14F-4D97-AF65-F5344CB8AC3E}">
        <p14:creationId xmlns:p14="http://schemas.microsoft.com/office/powerpoint/2010/main" val="219855569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0"/>
            <a:ext cx="12192000" cy="6860032"/>
          </a:xfrm>
          <a:prstGeom prst="rect">
            <a:avLst/>
          </a:prstGeom>
        </p:spPr>
      </p:pic>
      <p:sp>
        <p:nvSpPr>
          <p:cNvPr id="4" name="矩形 3"/>
          <p:cNvSpPr/>
          <p:nvPr userDrawn="1"/>
        </p:nvSpPr>
        <p:spPr>
          <a:xfrm>
            <a:off x="1320800" y="1193800"/>
            <a:ext cx="9550400" cy="4368800"/>
          </a:xfrm>
          <a:prstGeom prst="rect">
            <a:avLst/>
          </a:prstGeom>
          <a:solidFill>
            <a:srgbClr val="FAF9F7"/>
          </a:solidFill>
          <a:ln>
            <a:solidFill>
              <a:schemeClr val="accent1">
                <a:lumMod val="20000"/>
                <a:lumOff val="80000"/>
              </a:schemeClr>
            </a:solidFill>
          </a:ln>
          <a:effectLst>
            <a:innerShdw blurRad="3429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8775314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1718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7208369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EDED738-BD5C-4F1E-A7A5-10E96508C70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204FC4E5-B532-4269-A0BE-B5C4966DB5D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BDF074BE-35D0-4C4E-ADBF-CD13B5BC6982}"/>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5" name="页脚占位符 4">
            <a:extLst>
              <a:ext uri="{FF2B5EF4-FFF2-40B4-BE49-F238E27FC236}">
                <a16:creationId xmlns="" xmlns:a16="http://schemas.microsoft.com/office/drawing/2014/main" id="{259CE0C6-CDCA-44B0-A375-99623E2BCF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99813D4-4A87-45EC-9301-6585EAED1166}"/>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2271411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D9DF6B-735F-4414-9D47-46B35ACA12B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032C5AE-86C0-48CF-A33E-698C1E107D25}"/>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9B450270-FFF7-4109-AF24-1128FA5C46C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ABFAFE30-88FA-4740-97CA-061DD62D1453}"/>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6" name="页脚占位符 5">
            <a:extLst>
              <a:ext uri="{FF2B5EF4-FFF2-40B4-BE49-F238E27FC236}">
                <a16:creationId xmlns="" xmlns:a16="http://schemas.microsoft.com/office/drawing/2014/main" id="{593060EC-FCFF-4ECE-84EB-3FA5B2C1B0F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E2C183B-CFFE-4235-BC5E-9EF284DD2320}"/>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981613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EE59CE-2073-4B44-8029-671BC55216E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84E06F3-AC57-4EF5-A12C-AE3AD066EA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091B7B5F-D311-40A5-A635-6F4D1BA4257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2BE3F084-9DAA-40D5-8124-D0E5EFB252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B59777B8-F60F-48D5-9357-7C6B7EE14962}"/>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B78558D0-627C-41D9-970F-022B2A71183C}"/>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8" name="页脚占位符 7">
            <a:extLst>
              <a:ext uri="{FF2B5EF4-FFF2-40B4-BE49-F238E27FC236}">
                <a16:creationId xmlns="" xmlns:a16="http://schemas.microsoft.com/office/drawing/2014/main" id="{B0DE5775-2264-4688-9966-DDBB7D2B183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2DCB77E-6952-4ABB-AB31-A3EA64F11969}"/>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2843039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C9C533E-A09B-47B4-9584-51A606CA670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4A05565-3FD9-4AAC-B3D5-62D1A8F99F63}"/>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4" name="页脚占位符 3">
            <a:extLst>
              <a:ext uri="{FF2B5EF4-FFF2-40B4-BE49-F238E27FC236}">
                <a16:creationId xmlns="" xmlns:a16="http://schemas.microsoft.com/office/drawing/2014/main" id="{CC22ED13-B9EA-4199-A40C-BC66DC120B7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17EA684F-BB40-4FAB-95DD-8AE3CD0C9F2E}"/>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3268102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840383E-B1D5-4137-BA7B-61B9038DB26D}"/>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3" name="页脚占位符 2">
            <a:extLst>
              <a:ext uri="{FF2B5EF4-FFF2-40B4-BE49-F238E27FC236}">
                <a16:creationId xmlns="" xmlns:a16="http://schemas.microsoft.com/office/drawing/2014/main" id="{B7705E17-43B9-49DE-9733-FA33F09B405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F6D962C7-1324-4B8B-8C0F-3FB995018965}"/>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2269168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1A2E967-5443-4D66-B1AA-7ECA02611B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2A2D1FF3-CDC8-43EC-AF4E-68A09A6E77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CD9527B0-29F7-4DD4-B5B2-9122730664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869E629-5CCB-406B-B43B-D0271AEAE540}"/>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6" name="页脚占位符 5">
            <a:extLst>
              <a:ext uri="{FF2B5EF4-FFF2-40B4-BE49-F238E27FC236}">
                <a16:creationId xmlns="" xmlns:a16="http://schemas.microsoft.com/office/drawing/2014/main" id="{9B767710-2D1E-49FC-A87E-7D9BB3E401D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B2E8899-8C9A-4CAD-83C0-F7D77948A054}"/>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2493884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D5D0D0A-62D7-43E8-B981-96909119024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160E7682-2C26-4239-8633-0CA6136353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AE142D82-4C77-4124-87B2-4BA640DC2E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C530095D-AF1B-45A8-B074-FFE10440934D}"/>
              </a:ext>
            </a:extLst>
          </p:cNvPr>
          <p:cNvSpPr>
            <a:spLocks noGrp="1"/>
          </p:cNvSpPr>
          <p:nvPr>
            <p:ph type="dt" sz="half" idx="10"/>
          </p:nvPr>
        </p:nvSpPr>
        <p:spPr/>
        <p:txBody>
          <a:bodyPr/>
          <a:lstStyle/>
          <a:p>
            <a:fld id="{FEF33D58-87C5-4465-8745-957ABCA957C3}" type="datetimeFigureOut">
              <a:rPr lang="zh-CN" altLang="en-US" smtClean="0"/>
              <a:t>2023/9/14</a:t>
            </a:fld>
            <a:endParaRPr lang="zh-CN" altLang="en-US"/>
          </a:p>
        </p:txBody>
      </p:sp>
      <p:sp>
        <p:nvSpPr>
          <p:cNvPr id="6" name="页脚占位符 5">
            <a:extLst>
              <a:ext uri="{FF2B5EF4-FFF2-40B4-BE49-F238E27FC236}">
                <a16:creationId xmlns="" xmlns:a16="http://schemas.microsoft.com/office/drawing/2014/main" id="{AC96BC46-F1A3-460B-98D5-4928CB77FE3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A59AEE5-052D-48BA-AA59-CBD0299FE011}"/>
              </a:ext>
            </a:extLst>
          </p:cNvPr>
          <p:cNvSpPr>
            <a:spLocks noGrp="1"/>
          </p:cNvSpPr>
          <p:nvPr>
            <p:ph type="sldNum" sz="quarter" idx="12"/>
          </p:nvPr>
        </p:nvSpPr>
        <p:spPr/>
        <p:txBody>
          <a:body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3262332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2.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F88F283D-8B08-434B-92DD-8053F13943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7E8BCB3-ABC2-4B8C-8079-75BE0AB238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D918204-A1FB-469B-BBD3-C082F83D89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F33D58-87C5-4465-8745-957ABCA957C3}" type="datetimeFigureOut">
              <a:rPr lang="zh-CN" altLang="en-US" smtClean="0"/>
              <a:t>2023/9/14</a:t>
            </a:fld>
            <a:endParaRPr lang="zh-CN" altLang="en-US"/>
          </a:p>
        </p:txBody>
      </p:sp>
      <p:sp>
        <p:nvSpPr>
          <p:cNvPr id="5" name="页脚占位符 4">
            <a:extLst>
              <a:ext uri="{FF2B5EF4-FFF2-40B4-BE49-F238E27FC236}">
                <a16:creationId xmlns="" xmlns:a16="http://schemas.microsoft.com/office/drawing/2014/main" id="{7A03EE51-405F-4380-BEEE-B7860A9ED0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823BC039-83DE-43BA-96E9-391C623C80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ADAF74-C9D1-431E-8FF0-46294E504C25}" type="slidenum">
              <a:rPr lang="zh-CN" altLang="en-US" smtClean="0"/>
              <a:t>‹#›</a:t>
            </a:fld>
            <a:endParaRPr lang="zh-CN" altLang="en-US"/>
          </a:p>
        </p:txBody>
      </p:sp>
    </p:spTree>
    <p:extLst>
      <p:ext uri="{BB962C8B-B14F-4D97-AF65-F5344CB8AC3E}">
        <p14:creationId xmlns:p14="http://schemas.microsoft.com/office/powerpoint/2010/main" val="10200962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0CEB1B6A-AEF1-4ACD-BD61-958570690F55}" type="datetimeFigureOut">
              <a:rPr lang="zh-CN" altLang="en-US" smtClean="0"/>
              <a:t>2023/9/14</a:t>
            </a:fld>
            <a:endParaRPr lang="zh-CN" altLang="en-US"/>
          </a:p>
        </p:txBody>
      </p:sp>
      <p:sp>
        <p:nvSpPr>
          <p:cNvPr id="5" name="页脚占位符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33490820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8.xml"/><Relationship Id="rId1" Type="http://schemas.openxmlformats.org/officeDocument/2006/relationships/slideLayout" Target="../slideLayouts/slideLayout14.xml"/><Relationship Id="rId5" Type="http://schemas.openxmlformats.org/officeDocument/2006/relationships/image" Target="../media/image76.png"/><Relationship Id="rId4" Type="http://schemas.openxmlformats.org/officeDocument/2006/relationships/image" Target="../media/image75.png"/></Relationships>
</file>

<file path=ppt/slides/_rels/slide10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9.xml"/><Relationship Id="rId1" Type="http://schemas.openxmlformats.org/officeDocument/2006/relationships/slideLayout" Target="../slideLayouts/slideLayout14.xml"/><Relationship Id="rId5" Type="http://schemas.openxmlformats.org/officeDocument/2006/relationships/image" Target="../media/image78.png"/><Relationship Id="rId4" Type="http://schemas.openxmlformats.org/officeDocument/2006/relationships/image" Target="../media/image77.png"/></Relationships>
</file>

<file path=ppt/slides/_rels/slide1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0.xml"/><Relationship Id="rId1" Type="http://schemas.openxmlformats.org/officeDocument/2006/relationships/slideLayout" Target="../slideLayouts/slideLayout14.xml"/><Relationship Id="rId5" Type="http://schemas.openxmlformats.org/officeDocument/2006/relationships/image" Target="../media/image80.png"/><Relationship Id="rId4" Type="http://schemas.openxmlformats.org/officeDocument/2006/relationships/image" Target="../media/image79.png"/></Relationships>
</file>

<file path=ppt/slides/_rels/slide10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1.xml"/><Relationship Id="rId1" Type="http://schemas.openxmlformats.org/officeDocument/2006/relationships/slideLayout" Target="../slideLayouts/slideLayout14.xml"/><Relationship Id="rId4" Type="http://schemas.openxmlformats.org/officeDocument/2006/relationships/image" Target="../media/image81.png"/></Relationships>
</file>

<file path=ppt/slides/_rels/slide10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2.xml"/><Relationship Id="rId1" Type="http://schemas.openxmlformats.org/officeDocument/2006/relationships/slideLayout" Target="../slideLayouts/slideLayout14.xml"/><Relationship Id="rId4" Type="http://schemas.openxmlformats.org/officeDocument/2006/relationships/image" Target="../media/image82.png"/></Relationships>
</file>

<file path=ppt/slides/_rels/slide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3.xml"/><Relationship Id="rId1" Type="http://schemas.openxmlformats.org/officeDocument/2006/relationships/slideLayout" Target="../slideLayouts/slideLayout14.xml"/><Relationship Id="rId5" Type="http://schemas.openxmlformats.org/officeDocument/2006/relationships/image" Target="../media/image84.png"/><Relationship Id="rId4" Type="http://schemas.openxmlformats.org/officeDocument/2006/relationships/image" Target="../media/image83.png"/></Relationships>
</file>

<file path=ppt/slides/_rels/slide10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4.xml"/><Relationship Id="rId1" Type="http://schemas.openxmlformats.org/officeDocument/2006/relationships/slideLayout" Target="../slideLayouts/slideLayout14.xml"/><Relationship Id="rId5" Type="http://schemas.openxmlformats.org/officeDocument/2006/relationships/image" Target="../media/image86.png"/><Relationship Id="rId4" Type="http://schemas.openxmlformats.org/officeDocument/2006/relationships/image" Target="../media/image85.png"/></Relationships>
</file>

<file path=ppt/slides/_rels/slide10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5.xml"/><Relationship Id="rId1" Type="http://schemas.openxmlformats.org/officeDocument/2006/relationships/slideLayout" Target="../slideLayouts/slideLayout14.xml"/><Relationship Id="rId5" Type="http://schemas.openxmlformats.org/officeDocument/2006/relationships/image" Target="../media/image88.png"/><Relationship Id="rId4" Type="http://schemas.openxmlformats.org/officeDocument/2006/relationships/image" Target="../media/image87.png"/></Relationships>
</file>

<file path=ppt/slides/_rels/slide1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6.xml"/><Relationship Id="rId1" Type="http://schemas.openxmlformats.org/officeDocument/2006/relationships/slideLayout" Target="../slideLayouts/slideLayout14.xml"/><Relationship Id="rId5" Type="http://schemas.openxmlformats.org/officeDocument/2006/relationships/image" Target="../media/image90.png"/><Relationship Id="rId4" Type="http://schemas.openxmlformats.org/officeDocument/2006/relationships/image" Target="../media/image89.png"/></Relationships>
</file>

<file path=ppt/slides/_rels/slide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7.xml"/><Relationship Id="rId1" Type="http://schemas.openxmlformats.org/officeDocument/2006/relationships/slideLayout" Target="../slideLayouts/slideLayout14.xml"/><Relationship Id="rId4" Type="http://schemas.openxmlformats.org/officeDocument/2006/relationships/image" Target="../media/image9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8.xml"/><Relationship Id="rId1" Type="http://schemas.openxmlformats.org/officeDocument/2006/relationships/slideLayout" Target="../slideLayouts/slideLayout14.xml"/><Relationship Id="rId4" Type="http://schemas.openxmlformats.org/officeDocument/2006/relationships/image" Target="../media/image92.png"/></Relationships>
</file>

<file path=ppt/slides/_rels/slide1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9.xml"/><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0.xml"/><Relationship Id="rId1" Type="http://schemas.openxmlformats.org/officeDocument/2006/relationships/slideLayout" Target="../slideLayouts/slideLayout14.xml"/><Relationship Id="rId4" Type="http://schemas.openxmlformats.org/officeDocument/2006/relationships/image" Target="../media/image93.png"/></Relationships>
</file>

<file path=ppt/slides/_rels/slide1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1.xml"/><Relationship Id="rId1" Type="http://schemas.openxmlformats.org/officeDocument/2006/relationships/slideLayout" Target="../slideLayouts/slideLayout14.xml"/><Relationship Id="rId4" Type="http://schemas.openxmlformats.org/officeDocument/2006/relationships/image" Target="../media/image94.png"/></Relationships>
</file>

<file path=ppt/slides/_rels/slide1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2.xml"/><Relationship Id="rId1" Type="http://schemas.openxmlformats.org/officeDocument/2006/relationships/slideLayout" Target="../slideLayouts/slideLayout14.xml"/><Relationship Id="rId5" Type="http://schemas.openxmlformats.org/officeDocument/2006/relationships/image" Target="../media/image96.png"/><Relationship Id="rId4" Type="http://schemas.openxmlformats.org/officeDocument/2006/relationships/image" Target="../media/image95.png"/></Relationships>
</file>

<file path=ppt/slides/_rels/slide1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3.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4.xml"/><Relationship Id="rId1" Type="http://schemas.openxmlformats.org/officeDocument/2006/relationships/slideLayout" Target="../slideLayouts/slideLayout14.xml"/><Relationship Id="rId5" Type="http://schemas.openxmlformats.org/officeDocument/2006/relationships/image" Target="../media/image98.png"/><Relationship Id="rId4" Type="http://schemas.openxmlformats.org/officeDocument/2006/relationships/image" Target="../media/image97.png"/></Relationships>
</file>

<file path=ppt/slides/_rels/slide1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5.xml"/><Relationship Id="rId1" Type="http://schemas.openxmlformats.org/officeDocument/2006/relationships/slideLayout" Target="../slideLayouts/slideLayout14.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1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6.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7.xml"/><Relationship Id="rId1" Type="http://schemas.openxmlformats.org/officeDocument/2006/relationships/slideLayout" Target="../slideLayouts/slideLayout14.xml"/><Relationship Id="rId5" Type="http://schemas.openxmlformats.org/officeDocument/2006/relationships/image" Target="../media/image103.png"/><Relationship Id="rId4" Type="http://schemas.openxmlformats.org/officeDocument/2006/relationships/image" Target="../media/image102.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8.xml"/><Relationship Id="rId1" Type="http://schemas.openxmlformats.org/officeDocument/2006/relationships/slideLayout" Target="../slideLayouts/slideLayout14.xml"/><Relationship Id="rId4" Type="http://schemas.openxmlformats.org/officeDocument/2006/relationships/image" Target="../media/image104.png"/></Relationships>
</file>

<file path=ppt/slides/_rels/slide1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9.xml"/><Relationship Id="rId1" Type="http://schemas.openxmlformats.org/officeDocument/2006/relationships/slideLayout" Target="../slideLayouts/slideLayout14.xml"/><Relationship Id="rId4" Type="http://schemas.openxmlformats.org/officeDocument/2006/relationships/image" Target="../media/image105.png"/></Relationships>
</file>

<file path=ppt/slides/_rels/slide1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0.xml"/><Relationship Id="rId1" Type="http://schemas.openxmlformats.org/officeDocument/2006/relationships/slideLayout" Target="../slideLayouts/slideLayout14.xml"/><Relationship Id="rId5" Type="http://schemas.openxmlformats.org/officeDocument/2006/relationships/image" Target="../media/image107.png"/><Relationship Id="rId4" Type="http://schemas.openxmlformats.org/officeDocument/2006/relationships/image" Target="../media/image106.png"/></Relationships>
</file>

<file path=ppt/slides/_rels/slide1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1.xml"/><Relationship Id="rId1" Type="http://schemas.openxmlformats.org/officeDocument/2006/relationships/slideLayout" Target="../slideLayouts/slideLayout14.xml"/><Relationship Id="rId5" Type="http://schemas.openxmlformats.org/officeDocument/2006/relationships/image" Target="../media/image109.png"/><Relationship Id="rId4" Type="http://schemas.openxmlformats.org/officeDocument/2006/relationships/image" Target="../media/image108.png"/></Relationships>
</file>

<file path=ppt/slides/_rels/slide1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2.xml"/><Relationship Id="rId1" Type="http://schemas.openxmlformats.org/officeDocument/2006/relationships/slideLayout" Target="../slideLayouts/slideLayout14.xml"/><Relationship Id="rId5" Type="http://schemas.openxmlformats.org/officeDocument/2006/relationships/image" Target="../media/image111.png"/><Relationship Id="rId4" Type="http://schemas.openxmlformats.org/officeDocument/2006/relationships/image" Target="../media/image110.png"/></Relationships>
</file>

<file path=ppt/slides/_rels/slide1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3.xml"/><Relationship Id="rId1" Type="http://schemas.openxmlformats.org/officeDocument/2006/relationships/slideLayout" Target="../slideLayouts/slideLayout14.xml"/></Relationships>
</file>

<file path=ppt/slides/_rels/slide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4.xml"/><Relationship Id="rId1" Type="http://schemas.openxmlformats.org/officeDocument/2006/relationships/slideLayout" Target="../slideLayouts/slideLayout14.xml"/><Relationship Id="rId4" Type="http://schemas.openxmlformats.org/officeDocument/2006/relationships/image" Target="../media/image112.png"/></Relationships>
</file>

<file path=ppt/slides/_rels/slide1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5.xml"/><Relationship Id="rId1" Type="http://schemas.openxmlformats.org/officeDocument/2006/relationships/slideLayout" Target="../slideLayouts/slideLayout14.xml"/><Relationship Id="rId4" Type="http://schemas.openxmlformats.org/officeDocument/2006/relationships/image" Target="../media/image113.png"/></Relationships>
</file>

<file path=ppt/slides/_rels/slide1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6.xml"/><Relationship Id="rId1" Type="http://schemas.openxmlformats.org/officeDocument/2006/relationships/slideLayout" Target="../slideLayouts/slideLayout14.xml"/><Relationship Id="rId5" Type="http://schemas.openxmlformats.org/officeDocument/2006/relationships/image" Target="../media/image115.png"/><Relationship Id="rId4" Type="http://schemas.openxmlformats.org/officeDocument/2006/relationships/image" Target="../media/image114.png"/></Relationships>
</file>

<file path=ppt/slides/_rels/slide1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7.xml"/><Relationship Id="rId1" Type="http://schemas.openxmlformats.org/officeDocument/2006/relationships/slideLayout" Target="../slideLayouts/slideLayout14.xml"/><Relationship Id="rId4" Type="http://schemas.openxmlformats.org/officeDocument/2006/relationships/image" Target="../media/image11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8.xml"/><Relationship Id="rId1" Type="http://schemas.openxmlformats.org/officeDocument/2006/relationships/slideLayout" Target="../slideLayouts/slideLayout14.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1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9.xml"/><Relationship Id="rId1" Type="http://schemas.openxmlformats.org/officeDocument/2006/relationships/slideLayout" Target="../slideLayouts/slideLayout14.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1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0.xml"/><Relationship Id="rId1" Type="http://schemas.openxmlformats.org/officeDocument/2006/relationships/slideLayout" Target="../slideLayouts/slideLayout14.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1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1.xml"/><Relationship Id="rId1" Type="http://schemas.openxmlformats.org/officeDocument/2006/relationships/slideLayout" Target="../slideLayouts/slideLayout14.xml"/><Relationship Id="rId5" Type="http://schemas.openxmlformats.org/officeDocument/2006/relationships/image" Target="../media/image127.png"/><Relationship Id="rId4" Type="http://schemas.openxmlformats.org/officeDocument/2006/relationships/image" Target="../media/image126.png"/></Relationships>
</file>

<file path=ppt/slides/_rels/slide1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2.xml"/><Relationship Id="rId1" Type="http://schemas.openxmlformats.org/officeDocument/2006/relationships/slideLayout" Target="../slideLayouts/slideLayout14.xml"/><Relationship Id="rId4" Type="http://schemas.openxmlformats.org/officeDocument/2006/relationships/image" Target="../media/image128.png"/></Relationships>
</file>

<file path=ppt/slides/_rels/slide1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3.xml"/><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4.xml"/><Relationship Id="rId1" Type="http://schemas.openxmlformats.org/officeDocument/2006/relationships/slideLayout" Target="../slideLayouts/slideLayout14.xml"/></Relationships>
</file>

<file path=ppt/slides/_rels/slide1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5.xml"/><Relationship Id="rId1" Type="http://schemas.openxmlformats.org/officeDocument/2006/relationships/slideLayout" Target="../slideLayouts/slideLayout14.xml"/><Relationship Id="rId4" Type="http://schemas.openxmlformats.org/officeDocument/2006/relationships/image" Target="../media/image129.png"/></Relationships>
</file>

<file path=ppt/slides/_rels/slide1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6.xml"/><Relationship Id="rId1" Type="http://schemas.openxmlformats.org/officeDocument/2006/relationships/slideLayout" Target="../slideLayouts/slideLayout14.xml"/><Relationship Id="rId4" Type="http://schemas.openxmlformats.org/officeDocument/2006/relationships/image" Target="../media/image130.png"/></Relationships>
</file>

<file path=ppt/slides/_rels/slide1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7.xml"/><Relationship Id="rId1" Type="http://schemas.openxmlformats.org/officeDocument/2006/relationships/slideLayout" Target="../slideLayouts/slideLayout14.xml"/><Relationship Id="rId4" Type="http://schemas.openxmlformats.org/officeDocument/2006/relationships/image" Target="../media/image131.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8.xml"/><Relationship Id="rId1" Type="http://schemas.openxmlformats.org/officeDocument/2006/relationships/slideLayout" Target="../slideLayouts/slideLayout14.xml"/><Relationship Id="rId5" Type="http://schemas.openxmlformats.org/officeDocument/2006/relationships/image" Target="../media/image133.png"/><Relationship Id="rId4" Type="http://schemas.openxmlformats.org/officeDocument/2006/relationships/image" Target="../media/image132.png"/></Relationships>
</file>

<file path=ppt/slides/_rels/slide1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9.xml"/><Relationship Id="rId1" Type="http://schemas.openxmlformats.org/officeDocument/2006/relationships/slideLayout" Target="../slideLayouts/slideLayout14.xml"/><Relationship Id="rId4" Type="http://schemas.openxmlformats.org/officeDocument/2006/relationships/image" Target="../media/image134.png"/></Relationships>
</file>

<file path=ppt/slides/_rels/slide1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0.xml"/><Relationship Id="rId1" Type="http://schemas.openxmlformats.org/officeDocument/2006/relationships/slideLayout" Target="../slideLayouts/slideLayout14.xml"/></Relationships>
</file>

<file path=ppt/slides/_rels/slide1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1.xml"/><Relationship Id="rId1" Type="http://schemas.openxmlformats.org/officeDocument/2006/relationships/slideLayout" Target="../slideLayouts/slideLayout14.xml"/></Relationships>
</file>

<file path=ppt/slides/_rels/slide1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2.xml"/><Relationship Id="rId1" Type="http://schemas.openxmlformats.org/officeDocument/2006/relationships/slideLayout" Target="../slideLayouts/slideLayout14.xml"/><Relationship Id="rId4" Type="http://schemas.openxmlformats.org/officeDocument/2006/relationships/image" Target="../media/image135.png"/></Relationships>
</file>

<file path=ppt/slides/_rels/slide1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3.xml"/><Relationship Id="rId1" Type="http://schemas.openxmlformats.org/officeDocument/2006/relationships/slideLayout" Target="../slideLayouts/slideLayout14.xml"/><Relationship Id="rId4" Type="http://schemas.openxmlformats.org/officeDocument/2006/relationships/image" Target="../media/image136.png"/></Relationships>
</file>

<file path=ppt/slides/_rels/slide1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4.xml"/><Relationship Id="rId1" Type="http://schemas.openxmlformats.org/officeDocument/2006/relationships/slideLayout" Target="../slideLayouts/slideLayout14.xml"/><Relationship Id="rId4" Type="http://schemas.openxmlformats.org/officeDocument/2006/relationships/image" Target="../media/image137.png"/></Relationships>
</file>

<file path=ppt/slides/_rels/slide1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5.xml"/><Relationship Id="rId1" Type="http://schemas.openxmlformats.org/officeDocument/2006/relationships/slideLayout" Target="../slideLayouts/slideLayout14.xml"/></Relationships>
</file>

<file path=ppt/slides/_rels/slide1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6.xml"/><Relationship Id="rId1" Type="http://schemas.openxmlformats.org/officeDocument/2006/relationships/slideLayout" Target="../slideLayouts/slideLayout14.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1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7.xml"/><Relationship Id="rId1" Type="http://schemas.openxmlformats.org/officeDocument/2006/relationships/slideLayout" Target="../slideLayouts/slideLayout14.xml"/><Relationship Id="rId4" Type="http://schemas.openxmlformats.org/officeDocument/2006/relationships/image" Target="../media/image141.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8.xml"/><Relationship Id="rId1" Type="http://schemas.openxmlformats.org/officeDocument/2006/relationships/slideLayout" Target="../slideLayouts/slideLayout14.xml"/><Relationship Id="rId5" Type="http://schemas.openxmlformats.org/officeDocument/2006/relationships/image" Target="../media/image143.png"/><Relationship Id="rId4" Type="http://schemas.openxmlformats.org/officeDocument/2006/relationships/image" Target="../media/image142.png"/></Relationships>
</file>

<file path=ppt/slides/_rels/slide1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9.xml"/><Relationship Id="rId1" Type="http://schemas.openxmlformats.org/officeDocument/2006/relationships/slideLayout" Target="../slideLayouts/slideLayout14.xml"/><Relationship Id="rId5" Type="http://schemas.openxmlformats.org/officeDocument/2006/relationships/image" Target="../media/image145.png"/><Relationship Id="rId4" Type="http://schemas.openxmlformats.org/officeDocument/2006/relationships/image" Target="../media/image144.png"/></Relationships>
</file>

<file path=ppt/slides/_rels/slide1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0.xml"/><Relationship Id="rId1" Type="http://schemas.openxmlformats.org/officeDocument/2006/relationships/slideLayout" Target="../slideLayouts/slideLayout14.xml"/><Relationship Id="rId5" Type="http://schemas.openxmlformats.org/officeDocument/2006/relationships/image" Target="../media/image147.png"/><Relationship Id="rId4" Type="http://schemas.openxmlformats.org/officeDocument/2006/relationships/image" Target="../media/image146.png"/></Relationships>
</file>

<file path=ppt/slides/_rels/slide1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1.xml"/><Relationship Id="rId1" Type="http://schemas.openxmlformats.org/officeDocument/2006/relationships/slideLayout" Target="../slideLayouts/slideLayout14.xml"/><Relationship Id="rId4" Type="http://schemas.openxmlformats.org/officeDocument/2006/relationships/image" Target="../media/image148.png"/></Relationships>
</file>

<file path=ppt/slides/_rels/slide1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2.xml"/><Relationship Id="rId1" Type="http://schemas.openxmlformats.org/officeDocument/2006/relationships/slideLayout" Target="../slideLayouts/slideLayout14.xml"/><Relationship Id="rId4" Type="http://schemas.openxmlformats.org/officeDocument/2006/relationships/image" Target="../media/image149.png"/></Relationships>
</file>

<file path=ppt/slides/_rels/slide1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3.xml"/><Relationship Id="rId1" Type="http://schemas.openxmlformats.org/officeDocument/2006/relationships/slideLayout" Target="../slideLayouts/slideLayout14.xml"/></Relationships>
</file>

<file path=ppt/slides/_rels/slide1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4.xml"/><Relationship Id="rId1" Type="http://schemas.openxmlformats.org/officeDocument/2006/relationships/slideLayout" Target="../slideLayouts/slideLayout14.xml"/><Relationship Id="rId4" Type="http://schemas.openxmlformats.org/officeDocument/2006/relationships/image" Target="../media/image150.png"/></Relationships>
</file>

<file path=ppt/slides/_rels/slide1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5.xml"/><Relationship Id="rId1" Type="http://schemas.openxmlformats.org/officeDocument/2006/relationships/slideLayout" Target="../slideLayouts/slideLayout14.xml"/><Relationship Id="rId4" Type="http://schemas.openxmlformats.org/officeDocument/2006/relationships/image" Target="../media/image151.png"/></Relationships>
</file>

<file path=ppt/slides/_rels/slide15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55.png"/><Relationship Id="rId2" Type="http://schemas.openxmlformats.org/officeDocument/2006/relationships/notesSlide" Target="../notesSlides/notesSlide156.xml"/><Relationship Id="rId1" Type="http://schemas.openxmlformats.org/officeDocument/2006/relationships/slideLayout" Target="../slideLayouts/slideLayout14.xml"/><Relationship Id="rId6" Type="http://schemas.openxmlformats.org/officeDocument/2006/relationships/image" Target="../media/image154.png"/><Relationship Id="rId5" Type="http://schemas.openxmlformats.org/officeDocument/2006/relationships/image" Target="../media/image153.png"/><Relationship Id="rId4" Type="http://schemas.openxmlformats.org/officeDocument/2006/relationships/image" Target="../media/image152.png"/></Relationships>
</file>

<file path=ppt/slides/_rels/slide1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7.xml"/><Relationship Id="rId1" Type="http://schemas.openxmlformats.org/officeDocument/2006/relationships/slideLayout" Target="../slideLayouts/slideLayout14.xml"/><Relationship Id="rId4" Type="http://schemas.openxmlformats.org/officeDocument/2006/relationships/image" Target="../media/image15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1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8.xml"/><Relationship Id="rId1" Type="http://schemas.openxmlformats.org/officeDocument/2006/relationships/slideLayout" Target="../slideLayouts/slideLayout14.xml"/><Relationship Id="rId5" Type="http://schemas.openxmlformats.org/officeDocument/2006/relationships/image" Target="../media/image158.png"/><Relationship Id="rId4" Type="http://schemas.openxmlformats.org/officeDocument/2006/relationships/image" Target="../media/image157.png"/></Relationships>
</file>

<file path=ppt/slides/_rels/slide1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9.xml"/><Relationship Id="rId1" Type="http://schemas.openxmlformats.org/officeDocument/2006/relationships/slideLayout" Target="../slideLayouts/slideLayout14.xml"/><Relationship Id="rId5" Type="http://schemas.openxmlformats.org/officeDocument/2006/relationships/image" Target="../media/image160.png"/><Relationship Id="rId4" Type="http://schemas.openxmlformats.org/officeDocument/2006/relationships/image" Target="../media/image159.png"/></Relationships>
</file>

<file path=ppt/slides/_rels/slide16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64.png"/><Relationship Id="rId2" Type="http://schemas.openxmlformats.org/officeDocument/2006/relationships/notesSlide" Target="../notesSlides/notesSlide160.xml"/><Relationship Id="rId1" Type="http://schemas.openxmlformats.org/officeDocument/2006/relationships/slideLayout" Target="../slideLayouts/slideLayout14.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image" Target="../media/image161.png"/></Relationships>
</file>

<file path=ppt/slides/_rels/slide1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1.xml"/><Relationship Id="rId1" Type="http://schemas.openxmlformats.org/officeDocument/2006/relationships/slideLayout" Target="../slideLayouts/slideLayout14.xml"/><Relationship Id="rId4" Type="http://schemas.openxmlformats.org/officeDocument/2006/relationships/image" Target="../media/image165.png"/></Relationships>
</file>

<file path=ppt/slides/_rels/slide1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2.xml"/><Relationship Id="rId1" Type="http://schemas.openxmlformats.org/officeDocument/2006/relationships/slideLayout" Target="../slideLayouts/slideLayout14.xml"/><Relationship Id="rId4" Type="http://schemas.openxmlformats.org/officeDocument/2006/relationships/image" Target="../media/image166.png"/></Relationships>
</file>

<file path=ppt/slides/_rels/slide1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3.xml"/><Relationship Id="rId1" Type="http://schemas.openxmlformats.org/officeDocument/2006/relationships/slideLayout" Target="../slideLayouts/slideLayout14.xml"/><Relationship Id="rId4" Type="http://schemas.openxmlformats.org/officeDocument/2006/relationships/image" Target="../media/image167.png"/></Relationships>
</file>

<file path=ppt/slides/_rels/slide1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4.xml"/><Relationship Id="rId1" Type="http://schemas.openxmlformats.org/officeDocument/2006/relationships/slideLayout" Target="../slideLayouts/slideLayout14.xml"/><Relationship Id="rId4" Type="http://schemas.openxmlformats.org/officeDocument/2006/relationships/image" Target="../media/image168.png"/></Relationships>
</file>

<file path=ppt/slides/_rels/slide1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5.xml"/><Relationship Id="rId1" Type="http://schemas.openxmlformats.org/officeDocument/2006/relationships/slideLayout" Target="../slideLayouts/slideLayout14.xml"/><Relationship Id="rId4" Type="http://schemas.openxmlformats.org/officeDocument/2006/relationships/image" Target="../media/image169.png"/></Relationships>
</file>

<file path=ppt/slides/_rels/slide16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6.xml"/><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8.xml"/><Relationship Id="rId1" Type="http://schemas.openxmlformats.org/officeDocument/2006/relationships/slideLayout" Target="../slideLayouts/slideLayout14.xml"/><Relationship Id="rId4" Type="http://schemas.openxmlformats.org/officeDocument/2006/relationships/image" Target="../media/image170.png"/></Relationships>
</file>

<file path=ppt/slides/_rels/slide1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9.xml"/><Relationship Id="rId1" Type="http://schemas.openxmlformats.org/officeDocument/2006/relationships/slideLayout" Target="../slideLayouts/slideLayout14.xml"/></Relationships>
</file>

<file path=ppt/slides/_rels/slide1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0.xml"/><Relationship Id="rId1" Type="http://schemas.openxmlformats.org/officeDocument/2006/relationships/slideLayout" Target="../slideLayouts/slideLayout14.xml"/></Relationships>
</file>

<file path=ppt/slides/_rels/slide1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1.xml"/><Relationship Id="rId1" Type="http://schemas.openxmlformats.org/officeDocument/2006/relationships/slideLayout" Target="../slideLayouts/slideLayout14.xml"/><Relationship Id="rId4" Type="http://schemas.openxmlformats.org/officeDocument/2006/relationships/image" Target="../media/image171.png"/></Relationships>
</file>

<file path=ppt/slides/_rels/slide1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2.xml"/><Relationship Id="rId1" Type="http://schemas.openxmlformats.org/officeDocument/2006/relationships/slideLayout" Target="../slideLayouts/slideLayout14.xml"/></Relationships>
</file>

<file path=ppt/slides/_rels/slide1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3.xml"/><Relationship Id="rId1" Type="http://schemas.openxmlformats.org/officeDocument/2006/relationships/slideLayout" Target="../slideLayouts/slideLayout14.xml"/><Relationship Id="rId4" Type="http://schemas.openxmlformats.org/officeDocument/2006/relationships/image" Target="../media/image172.png"/></Relationships>
</file>

<file path=ppt/slides/_rels/slide1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4.xml"/><Relationship Id="rId1" Type="http://schemas.openxmlformats.org/officeDocument/2006/relationships/slideLayout" Target="../slideLayouts/slideLayout14.xml"/></Relationships>
</file>

<file path=ppt/slides/_rels/slide1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5.xml"/><Relationship Id="rId1" Type="http://schemas.openxmlformats.org/officeDocument/2006/relationships/slideLayout" Target="../slideLayouts/slideLayout14.xml"/><Relationship Id="rId4" Type="http://schemas.openxmlformats.org/officeDocument/2006/relationships/image" Target="../media/image173.png"/></Relationships>
</file>

<file path=ppt/slides/_rels/slide1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6.xml"/><Relationship Id="rId1" Type="http://schemas.openxmlformats.org/officeDocument/2006/relationships/slideLayout" Target="../slideLayouts/slideLayout14.xml"/></Relationships>
</file>

<file path=ppt/slides/_rels/slide1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8.xml"/><Relationship Id="rId1" Type="http://schemas.openxmlformats.org/officeDocument/2006/relationships/slideLayout" Target="../slideLayouts/slideLayout14.xml"/><Relationship Id="rId5" Type="http://schemas.openxmlformats.org/officeDocument/2006/relationships/image" Target="../media/image175.png"/><Relationship Id="rId4" Type="http://schemas.openxmlformats.org/officeDocument/2006/relationships/image" Target="../media/image174.png"/></Relationships>
</file>

<file path=ppt/slides/_rels/slide1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9.xml"/><Relationship Id="rId1" Type="http://schemas.openxmlformats.org/officeDocument/2006/relationships/slideLayout" Target="../slideLayouts/slideLayout14.xml"/><Relationship Id="rId5" Type="http://schemas.openxmlformats.org/officeDocument/2006/relationships/image" Target="../media/image177.png"/><Relationship Id="rId4" Type="http://schemas.openxmlformats.org/officeDocument/2006/relationships/image" Target="../media/image176.png"/></Relationships>
</file>

<file path=ppt/slides/_rels/slide18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0.xml"/><Relationship Id="rId1" Type="http://schemas.openxmlformats.org/officeDocument/2006/relationships/slideLayout" Target="../slideLayouts/slideLayout14.xml"/><Relationship Id="rId5" Type="http://schemas.openxmlformats.org/officeDocument/2006/relationships/image" Target="../media/image179.png"/><Relationship Id="rId4" Type="http://schemas.openxmlformats.org/officeDocument/2006/relationships/image" Target="../media/image178.png"/></Relationships>
</file>

<file path=ppt/slides/_rels/slide1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1.xml"/><Relationship Id="rId1" Type="http://schemas.openxmlformats.org/officeDocument/2006/relationships/slideLayout" Target="../slideLayouts/slideLayout14.xml"/><Relationship Id="rId6" Type="http://schemas.openxmlformats.org/officeDocument/2006/relationships/image" Target="../media/image182.png"/><Relationship Id="rId5" Type="http://schemas.openxmlformats.org/officeDocument/2006/relationships/image" Target="../media/image181.png"/><Relationship Id="rId4" Type="http://schemas.openxmlformats.org/officeDocument/2006/relationships/image" Target="../media/image180.png"/></Relationships>
</file>

<file path=ppt/slides/_rels/slide1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2.xml"/><Relationship Id="rId1" Type="http://schemas.openxmlformats.org/officeDocument/2006/relationships/slideLayout" Target="../slideLayouts/slideLayout14.xml"/></Relationships>
</file>

<file path=ppt/slides/_rels/slide1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3.xml"/><Relationship Id="rId1" Type="http://schemas.openxmlformats.org/officeDocument/2006/relationships/slideLayout" Target="../slideLayouts/slideLayout14.xml"/><Relationship Id="rId4" Type="http://schemas.openxmlformats.org/officeDocument/2006/relationships/image" Target="../media/image183.png"/></Relationships>
</file>

<file path=ppt/slides/_rels/slide18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4.xml"/><Relationship Id="rId1" Type="http://schemas.openxmlformats.org/officeDocument/2006/relationships/slideLayout" Target="../slideLayouts/slideLayout14.xml"/><Relationship Id="rId5" Type="http://schemas.openxmlformats.org/officeDocument/2006/relationships/image" Target="../media/image185.png"/><Relationship Id="rId4" Type="http://schemas.openxmlformats.org/officeDocument/2006/relationships/image" Target="../media/image184.png"/></Relationships>
</file>

<file path=ppt/slides/_rels/slide1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5.xml"/><Relationship Id="rId1" Type="http://schemas.openxmlformats.org/officeDocument/2006/relationships/slideLayout" Target="../slideLayouts/slideLayout14.xml"/><Relationship Id="rId6" Type="http://schemas.openxmlformats.org/officeDocument/2006/relationships/image" Target="../media/image188.png"/><Relationship Id="rId5" Type="http://schemas.openxmlformats.org/officeDocument/2006/relationships/image" Target="../media/image187.png"/><Relationship Id="rId4" Type="http://schemas.openxmlformats.org/officeDocument/2006/relationships/image" Target="../media/image186.png"/></Relationships>
</file>

<file path=ppt/slides/_rels/slide1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6.xml"/><Relationship Id="rId1" Type="http://schemas.openxmlformats.org/officeDocument/2006/relationships/slideLayout" Target="../slideLayouts/slideLayout14.xml"/><Relationship Id="rId5" Type="http://schemas.openxmlformats.org/officeDocument/2006/relationships/image" Target="../media/image190.png"/><Relationship Id="rId4" Type="http://schemas.openxmlformats.org/officeDocument/2006/relationships/image" Target="../media/image189.png"/></Relationships>
</file>

<file path=ppt/slides/_rels/slide1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7.xml"/><Relationship Id="rId1" Type="http://schemas.openxmlformats.org/officeDocument/2006/relationships/slideLayout" Target="../slideLayouts/slideLayout14.xml"/><Relationship Id="rId4" Type="http://schemas.openxmlformats.org/officeDocument/2006/relationships/image" Target="../media/image191.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8.xml"/><Relationship Id="rId1" Type="http://schemas.openxmlformats.org/officeDocument/2006/relationships/slideLayout" Target="../slideLayouts/slideLayout14.xml"/></Relationships>
</file>

<file path=ppt/slides/_rels/slide1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9.xml"/><Relationship Id="rId1" Type="http://schemas.openxmlformats.org/officeDocument/2006/relationships/slideLayout" Target="../slideLayouts/slideLayout14.xml"/><Relationship Id="rId4" Type="http://schemas.openxmlformats.org/officeDocument/2006/relationships/image" Target="../media/image192.png"/></Relationships>
</file>

<file path=ppt/slides/_rels/slide1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0.xml"/><Relationship Id="rId1" Type="http://schemas.openxmlformats.org/officeDocument/2006/relationships/slideLayout" Target="../slideLayouts/slideLayout14.xml"/><Relationship Id="rId4" Type="http://schemas.openxmlformats.org/officeDocument/2006/relationships/image" Target="../media/image193.png"/></Relationships>
</file>

<file path=ppt/slides/_rels/slide19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1.xml"/><Relationship Id="rId1" Type="http://schemas.openxmlformats.org/officeDocument/2006/relationships/slideLayout" Target="../slideLayouts/slideLayout13.xml"/></Relationships>
</file>

<file path=ppt/slides/_rels/slide1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2.xml"/><Relationship Id="rId1" Type="http://schemas.openxmlformats.org/officeDocument/2006/relationships/slideLayout" Target="../slideLayouts/slideLayout14.xml"/></Relationships>
</file>

<file path=ppt/slides/_rels/slide19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3.xml"/><Relationship Id="rId1" Type="http://schemas.openxmlformats.org/officeDocument/2006/relationships/slideLayout" Target="../slideLayouts/slideLayout14.xml"/></Relationships>
</file>

<file path=ppt/slides/_rels/slide1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4.xml"/><Relationship Id="rId1" Type="http://schemas.openxmlformats.org/officeDocument/2006/relationships/slideLayout" Target="../slideLayouts/slideLayout14.xml"/></Relationships>
</file>

<file path=ppt/slides/_rels/slide1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5.xml"/><Relationship Id="rId1" Type="http://schemas.openxmlformats.org/officeDocument/2006/relationships/slideLayout" Target="../slideLayouts/slideLayout14.xml"/></Relationships>
</file>

<file path=ppt/slides/_rels/slide19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6.xml"/><Relationship Id="rId1" Type="http://schemas.openxmlformats.org/officeDocument/2006/relationships/slideLayout" Target="../slideLayouts/slideLayout14.xml"/><Relationship Id="rId4" Type="http://schemas.openxmlformats.org/officeDocument/2006/relationships/image" Target="../media/image194.png"/></Relationships>
</file>

<file path=ppt/slides/_rels/slide1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0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8.xml"/><Relationship Id="rId1" Type="http://schemas.openxmlformats.org/officeDocument/2006/relationships/slideLayout" Target="../slideLayouts/slideLayout14.xml"/><Relationship Id="rId5" Type="http://schemas.openxmlformats.org/officeDocument/2006/relationships/image" Target="../media/image196.png"/><Relationship Id="rId4" Type="http://schemas.openxmlformats.org/officeDocument/2006/relationships/image" Target="../media/image195.png"/></Relationships>
</file>

<file path=ppt/slides/_rels/slide20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9.xml"/><Relationship Id="rId1" Type="http://schemas.openxmlformats.org/officeDocument/2006/relationships/slideLayout" Target="../slideLayouts/slideLayout14.xml"/><Relationship Id="rId4" Type="http://schemas.openxmlformats.org/officeDocument/2006/relationships/image" Target="../media/image197.png"/></Relationships>
</file>

<file path=ppt/slides/_rels/slide2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0.xml"/><Relationship Id="rId1" Type="http://schemas.openxmlformats.org/officeDocument/2006/relationships/slideLayout" Target="../slideLayouts/slideLayout14.xml"/><Relationship Id="rId4" Type="http://schemas.openxmlformats.org/officeDocument/2006/relationships/image" Target="../media/image198.png"/></Relationships>
</file>

<file path=ppt/slides/_rels/slide20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1.xml"/><Relationship Id="rId1" Type="http://schemas.openxmlformats.org/officeDocument/2006/relationships/slideLayout" Target="../slideLayouts/slideLayout14.xml"/><Relationship Id="rId5" Type="http://schemas.openxmlformats.org/officeDocument/2006/relationships/image" Target="../media/image200.png"/><Relationship Id="rId4" Type="http://schemas.openxmlformats.org/officeDocument/2006/relationships/image" Target="../media/image199.png"/></Relationships>
</file>

<file path=ppt/slides/_rels/slide20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2.xml"/><Relationship Id="rId1" Type="http://schemas.openxmlformats.org/officeDocument/2006/relationships/slideLayout" Target="../slideLayouts/slideLayout14.xml"/><Relationship Id="rId5" Type="http://schemas.openxmlformats.org/officeDocument/2006/relationships/image" Target="../media/image202.png"/><Relationship Id="rId4" Type="http://schemas.openxmlformats.org/officeDocument/2006/relationships/image" Target="../media/image201.png"/></Relationships>
</file>

<file path=ppt/slides/_rels/slide2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3.xml"/><Relationship Id="rId1" Type="http://schemas.openxmlformats.org/officeDocument/2006/relationships/slideLayout" Target="../slideLayouts/slideLayout14.xml"/><Relationship Id="rId5" Type="http://schemas.openxmlformats.org/officeDocument/2006/relationships/image" Target="../media/image204.png"/><Relationship Id="rId4" Type="http://schemas.openxmlformats.org/officeDocument/2006/relationships/image" Target="../media/image203.png"/></Relationships>
</file>

<file path=ppt/slides/_rels/slide20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4.xml"/><Relationship Id="rId1" Type="http://schemas.openxmlformats.org/officeDocument/2006/relationships/slideLayout" Target="../slideLayouts/slideLayout14.xml"/><Relationship Id="rId5" Type="http://schemas.openxmlformats.org/officeDocument/2006/relationships/image" Target="../media/image206.png"/><Relationship Id="rId4" Type="http://schemas.openxmlformats.org/officeDocument/2006/relationships/image" Target="../media/image205.png"/></Relationships>
</file>

<file path=ppt/slides/_rels/slide20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5.xml"/><Relationship Id="rId1" Type="http://schemas.openxmlformats.org/officeDocument/2006/relationships/slideLayout" Target="../slideLayouts/slideLayout14.xml"/><Relationship Id="rId4" Type="http://schemas.openxmlformats.org/officeDocument/2006/relationships/image" Target="../media/image207.png"/></Relationships>
</file>

<file path=ppt/slides/_rels/slide20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4.xml"/><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4.xml"/><Relationship Id="rId5" Type="http://schemas.openxmlformats.org/officeDocument/2006/relationships/image" Target="../media/image26.png"/><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14.xml"/><Relationship Id="rId5" Type="http://schemas.openxmlformats.org/officeDocument/2006/relationships/image" Target="../media/image33.png"/><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4.xml"/><Relationship Id="rId4" Type="http://schemas.openxmlformats.org/officeDocument/2006/relationships/image" Target="../media/image34.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14.xml"/><Relationship Id="rId5" Type="http://schemas.openxmlformats.org/officeDocument/2006/relationships/image" Target="../media/image36.png"/><Relationship Id="rId4" Type="http://schemas.openxmlformats.org/officeDocument/2006/relationships/image" Target="../media/image35.pn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image" Target="../media/image37.pn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image" Target="../media/image39.png"/></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image" Target="../media/image40.png"/></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5.xml"/><Relationship Id="rId1" Type="http://schemas.openxmlformats.org/officeDocument/2006/relationships/slideLayout" Target="../slideLayouts/slideLayout14.xml"/><Relationship Id="rId4" Type="http://schemas.openxmlformats.org/officeDocument/2006/relationships/image" Target="../media/image41.png"/></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9.xml"/><Relationship Id="rId1" Type="http://schemas.openxmlformats.org/officeDocument/2006/relationships/slideLayout" Target="../slideLayouts/slideLayout14.xml"/><Relationship Id="rId4" Type="http://schemas.openxmlformats.org/officeDocument/2006/relationships/image" Target="../media/image43.png"/></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3.xml"/><Relationship Id="rId1" Type="http://schemas.openxmlformats.org/officeDocument/2006/relationships/slideLayout" Target="../slideLayouts/slideLayout14.xml"/><Relationship Id="rId4" Type="http://schemas.openxmlformats.org/officeDocument/2006/relationships/image" Target="../media/image44.png"/></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5.xml"/><Relationship Id="rId1" Type="http://schemas.openxmlformats.org/officeDocument/2006/relationships/slideLayout" Target="../slideLayouts/slideLayout14.xml"/><Relationship Id="rId4" Type="http://schemas.openxmlformats.org/officeDocument/2006/relationships/image" Target="../media/image45.png"/></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14.xml"/><Relationship Id="rId4" Type="http://schemas.openxmlformats.org/officeDocument/2006/relationships/image" Target="../media/image46.png"/></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0.xml"/><Relationship Id="rId1" Type="http://schemas.openxmlformats.org/officeDocument/2006/relationships/slideLayout" Target="../slideLayouts/slideLayout14.xml"/><Relationship Id="rId4" Type="http://schemas.openxmlformats.org/officeDocument/2006/relationships/image" Target="../media/image47.png"/></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1.xml"/><Relationship Id="rId1" Type="http://schemas.openxmlformats.org/officeDocument/2006/relationships/slideLayout" Target="../slideLayouts/slideLayout14.xml"/><Relationship Id="rId4" Type="http://schemas.openxmlformats.org/officeDocument/2006/relationships/image" Target="../media/image48.png"/></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2.xml"/><Relationship Id="rId1" Type="http://schemas.openxmlformats.org/officeDocument/2006/relationships/slideLayout" Target="../slideLayouts/slideLayout14.xml"/><Relationship Id="rId4" Type="http://schemas.openxmlformats.org/officeDocument/2006/relationships/image" Target="../media/image49.png"/></Relationships>
</file>

<file path=ppt/slides/_rels/slide7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6.xml"/><Relationship Id="rId1" Type="http://schemas.openxmlformats.org/officeDocument/2006/relationships/slideLayout" Target="../slideLayouts/slideLayout14.xml"/><Relationship Id="rId4" Type="http://schemas.openxmlformats.org/officeDocument/2006/relationships/image" Target="../media/image50.png"/></Relationships>
</file>

<file path=ppt/slides/_rels/slide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7.xml"/><Relationship Id="rId1" Type="http://schemas.openxmlformats.org/officeDocument/2006/relationships/slideLayout" Target="../slideLayouts/slideLayout14.xml"/><Relationship Id="rId4" Type="http://schemas.openxmlformats.org/officeDocument/2006/relationships/image" Target="../media/image51.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0.xml"/><Relationship Id="rId1" Type="http://schemas.openxmlformats.org/officeDocument/2006/relationships/slideLayout" Target="../slideLayouts/slideLayout14.xml"/><Relationship Id="rId4" Type="http://schemas.openxmlformats.org/officeDocument/2006/relationships/image" Target="../media/image52.png"/></Relationships>
</file>

<file path=ppt/slides/_rels/slide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1.xml"/><Relationship Id="rId1" Type="http://schemas.openxmlformats.org/officeDocument/2006/relationships/slideLayout" Target="../slideLayouts/slideLayout14.xml"/><Relationship Id="rId5" Type="http://schemas.openxmlformats.org/officeDocument/2006/relationships/image" Target="../media/image54.png"/><Relationship Id="rId4" Type="http://schemas.openxmlformats.org/officeDocument/2006/relationships/image" Target="../media/image53.png"/></Relationships>
</file>

<file path=ppt/slides/_rels/slide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2.xml"/><Relationship Id="rId1" Type="http://schemas.openxmlformats.org/officeDocument/2006/relationships/slideLayout" Target="../slideLayouts/slideLayout14.xml"/><Relationship Id="rId5" Type="http://schemas.openxmlformats.org/officeDocument/2006/relationships/image" Target="../media/image56.png"/><Relationship Id="rId4" Type="http://schemas.openxmlformats.org/officeDocument/2006/relationships/image" Target="../media/image55.png"/></Relationships>
</file>

<file path=ppt/slides/_rels/slide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3.xml"/><Relationship Id="rId1" Type="http://schemas.openxmlformats.org/officeDocument/2006/relationships/slideLayout" Target="../slideLayouts/slideLayout14.xml"/><Relationship Id="rId4" Type="http://schemas.openxmlformats.org/officeDocument/2006/relationships/image" Target="../media/image57.png"/></Relationships>
</file>

<file path=ppt/slides/_rels/slide8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4.xml"/><Relationship Id="rId1" Type="http://schemas.openxmlformats.org/officeDocument/2006/relationships/slideLayout" Target="../slideLayouts/slideLayout14.xml"/><Relationship Id="rId4" Type="http://schemas.openxmlformats.org/officeDocument/2006/relationships/image" Target="../media/image58.png"/></Relationships>
</file>

<file path=ppt/slides/_rels/slide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5.xml"/><Relationship Id="rId1" Type="http://schemas.openxmlformats.org/officeDocument/2006/relationships/slideLayout" Target="../slideLayouts/slideLayout14.xml"/><Relationship Id="rId4" Type="http://schemas.openxmlformats.org/officeDocument/2006/relationships/image" Target="../media/image59.png"/></Relationships>
</file>

<file path=ppt/slides/_rels/slide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6.xml"/><Relationship Id="rId1" Type="http://schemas.openxmlformats.org/officeDocument/2006/relationships/slideLayout" Target="../slideLayouts/slideLayout1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7.xml"/><Relationship Id="rId1" Type="http://schemas.openxmlformats.org/officeDocument/2006/relationships/slideLayout" Target="../slideLayouts/slideLayout14.xml"/><Relationship Id="rId5" Type="http://schemas.openxmlformats.org/officeDocument/2006/relationships/image" Target="../media/image64.png"/><Relationship Id="rId4" Type="http://schemas.openxmlformats.org/officeDocument/2006/relationships/image" Target="../media/image6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8.xml"/><Relationship Id="rId1" Type="http://schemas.openxmlformats.org/officeDocument/2006/relationships/slideLayout" Target="../slideLayouts/slideLayout14.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9.xml"/><Relationship Id="rId1" Type="http://schemas.openxmlformats.org/officeDocument/2006/relationships/slideLayout" Target="../slideLayouts/slideLayout14.xml"/><Relationship Id="rId4" Type="http://schemas.openxmlformats.org/officeDocument/2006/relationships/image" Target="../media/image68.png"/></Relationships>
</file>

<file path=ppt/slides/_rels/slide9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2.xml"/><Relationship Id="rId1" Type="http://schemas.openxmlformats.org/officeDocument/2006/relationships/slideLayout" Target="../slideLayouts/slideLayout14.xml"/><Relationship Id="rId5" Type="http://schemas.openxmlformats.org/officeDocument/2006/relationships/image" Target="../media/image70.png"/><Relationship Id="rId4" Type="http://schemas.openxmlformats.org/officeDocument/2006/relationships/image" Target="../media/image69.png"/></Relationships>
</file>

<file path=ppt/slides/_rels/slide9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3.xml"/><Relationship Id="rId1" Type="http://schemas.openxmlformats.org/officeDocument/2006/relationships/slideLayout" Target="../slideLayouts/slideLayout14.xml"/><Relationship Id="rId4" Type="http://schemas.openxmlformats.org/officeDocument/2006/relationships/image" Target="../media/image71.png"/></Relationships>
</file>

<file path=ppt/slides/_rels/slide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4.xml"/><Relationship Id="rId1" Type="http://schemas.openxmlformats.org/officeDocument/2006/relationships/slideLayout" Target="../slideLayouts/slideLayout14.xml"/><Relationship Id="rId4" Type="http://schemas.openxmlformats.org/officeDocument/2006/relationships/image" Target="../media/image72.png"/></Relationships>
</file>

<file path=ppt/slides/_rels/slide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5.xml"/><Relationship Id="rId1" Type="http://schemas.openxmlformats.org/officeDocument/2006/relationships/slideLayout" Target="../slideLayouts/slideLayout14.xml"/><Relationship Id="rId4" Type="http://schemas.openxmlformats.org/officeDocument/2006/relationships/image" Target="../media/image73.png"/></Relationships>
</file>

<file path=ppt/slides/_rels/slide9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6.xml"/><Relationship Id="rId1" Type="http://schemas.openxmlformats.org/officeDocument/2006/relationships/slideLayout" Target="../slideLayouts/slideLayout14.xml"/><Relationship Id="rId4" Type="http://schemas.openxmlformats.org/officeDocument/2006/relationships/image" Target="../media/image74.png"/></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C295C9C-DF24-4A7F-A1E0-1CB699F2928F}"/>
              </a:ext>
            </a:extLst>
          </p:cNvPr>
          <p:cNvSpPr/>
          <p:nvPr/>
        </p:nvSpPr>
        <p:spPr>
          <a:xfrm>
            <a:off x="444136" y="935417"/>
            <a:ext cx="7620000" cy="5034281"/>
          </a:xfrm>
          <a:prstGeom prst="rect">
            <a:avLst/>
          </a:prstGeom>
          <a:noFill/>
          <a:ln w="76200">
            <a:solidFill>
              <a:srgbClr val="3EA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矩形 25">
            <a:extLst>
              <a:ext uri="{FF2B5EF4-FFF2-40B4-BE49-F238E27FC236}">
                <a16:creationId xmlns="" xmlns:a16="http://schemas.microsoft.com/office/drawing/2014/main" id="{093478DF-0BD0-48A0-8981-9B5ABFCF7F8C}"/>
              </a:ext>
            </a:extLst>
          </p:cNvPr>
          <p:cNvSpPr/>
          <p:nvPr/>
        </p:nvSpPr>
        <p:spPr>
          <a:xfrm>
            <a:off x="7581900" y="0"/>
            <a:ext cx="4610100" cy="6858000"/>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文本框 28">
            <a:extLst>
              <a:ext uri="{FF2B5EF4-FFF2-40B4-BE49-F238E27FC236}">
                <a16:creationId xmlns="" xmlns:a16="http://schemas.microsoft.com/office/drawing/2014/main" id="{8148D05A-3EED-4B54-8E92-2267B058FA9F}"/>
              </a:ext>
            </a:extLst>
          </p:cNvPr>
          <p:cNvSpPr txBox="1"/>
          <p:nvPr/>
        </p:nvSpPr>
        <p:spPr>
          <a:xfrm>
            <a:off x="652949" y="3686524"/>
            <a:ext cx="4185762" cy="2029595"/>
          </a:xfrm>
          <a:prstGeom prst="rect">
            <a:avLst/>
          </a:prstGeom>
          <a:noFill/>
        </p:spPr>
        <p:txBody>
          <a:bodyPr wrap="square" rtlCol="0">
            <a:spAutoFit/>
          </a:bodyPr>
          <a:lstStyle/>
          <a:p>
            <a:pPr>
              <a:lnSpc>
                <a:spcPct val="18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主　编　万钊友　陶　建</a:t>
            </a:r>
          </a:p>
          <a:p>
            <a:pPr>
              <a:lnSpc>
                <a:spcPct val="18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副主编　程弋可　叶家强</a:t>
            </a:r>
          </a:p>
          <a:p>
            <a:pPr>
              <a:lnSpc>
                <a:spcPct val="18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参　编　郭　斌　赵　翕　胡　燏　杨霁琳</a:t>
            </a:r>
          </a:p>
          <a:p>
            <a:pPr>
              <a:lnSpc>
                <a:spcPct val="18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　　　　黄　艳　李　春　陈　艳　朱凤钢</a:t>
            </a:r>
          </a:p>
          <a:p>
            <a:pPr>
              <a:lnSpc>
                <a:spcPct val="18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　　　　龙云川　林　强　周　骁　李　键</a:t>
            </a:r>
          </a:p>
          <a:p>
            <a:pPr>
              <a:lnSpc>
                <a:spcPct val="18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　　　　谭如凯</a:t>
            </a:r>
            <a:endParaRPr lang="zh-CN" altLang="en-US" sz="12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文本框 29">
            <a:extLst>
              <a:ext uri="{FF2B5EF4-FFF2-40B4-BE49-F238E27FC236}">
                <a16:creationId xmlns="" xmlns:a16="http://schemas.microsoft.com/office/drawing/2014/main" id="{DB5CEDA7-DE02-4E17-9745-B53CA91029AF}"/>
              </a:ext>
            </a:extLst>
          </p:cNvPr>
          <p:cNvSpPr txBox="1"/>
          <p:nvPr/>
        </p:nvSpPr>
        <p:spPr>
          <a:xfrm>
            <a:off x="678587" y="1384703"/>
            <a:ext cx="4720732" cy="1323439"/>
          </a:xfrm>
          <a:prstGeom prst="rect">
            <a:avLst/>
          </a:prstGeom>
          <a:noFill/>
        </p:spPr>
        <p:txBody>
          <a:bodyPr wrap="square" rtlCol="0">
            <a:spAutoFit/>
          </a:bodyPr>
          <a:lstStyle/>
          <a:p>
            <a:pPr algn="ctr"/>
            <a:r>
              <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计算机组装与维护项目教程</a:t>
            </a:r>
          </a:p>
        </p:txBody>
      </p:sp>
      <p:sp>
        <p:nvSpPr>
          <p:cNvPr id="31" name="矩形 30">
            <a:extLst>
              <a:ext uri="{FF2B5EF4-FFF2-40B4-BE49-F238E27FC236}">
                <a16:creationId xmlns="" xmlns:a16="http://schemas.microsoft.com/office/drawing/2014/main" id="{BDA3C901-617B-4DE0-8058-B6BE7587718D}"/>
              </a:ext>
            </a:extLst>
          </p:cNvPr>
          <p:cNvSpPr/>
          <p:nvPr/>
        </p:nvSpPr>
        <p:spPr>
          <a:xfrm>
            <a:off x="911351" y="3429000"/>
            <a:ext cx="3807316" cy="4571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6F7B8C8E-F392-4E09-B957-3DF92BE8A055}"/>
              </a:ext>
            </a:extLst>
          </p:cNvPr>
          <p:cNvSpPr txBox="1"/>
          <p:nvPr/>
        </p:nvSpPr>
        <p:spPr>
          <a:xfrm>
            <a:off x="11289773" y="4448550"/>
            <a:ext cx="738664" cy="2199669"/>
          </a:xfrm>
          <a:prstGeom prst="rect">
            <a:avLst/>
          </a:prstGeom>
          <a:noFill/>
        </p:spPr>
        <p:txBody>
          <a:bodyPr vert="eaVert" wrap="square" rtlCol="0">
            <a:spAutoFit/>
          </a:bodyPr>
          <a:lstStyle/>
          <a:p>
            <a:r>
              <a:rPr lang="en-US" altLang="zh-CN" sz="3600"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PPT</a:t>
            </a:r>
            <a:r>
              <a:rPr lang="zh-CN" altLang="en-US" sz="3600"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模板</a:t>
            </a:r>
          </a:p>
        </p:txBody>
      </p:sp>
      <p:cxnSp>
        <p:nvCxnSpPr>
          <p:cNvPr id="5" name="直接连接符 4">
            <a:extLst>
              <a:ext uri="{FF2B5EF4-FFF2-40B4-BE49-F238E27FC236}">
                <a16:creationId xmlns="" xmlns:a16="http://schemas.microsoft.com/office/drawing/2014/main" id="{9336593C-2596-4E2F-9B68-EBE11C9C14BF}"/>
              </a:ext>
            </a:extLst>
          </p:cNvPr>
          <p:cNvCxnSpPr>
            <a:cxnSpLocks/>
          </p:cNvCxnSpPr>
          <p:nvPr/>
        </p:nvCxnSpPr>
        <p:spPr>
          <a:xfrm>
            <a:off x="11677053" y="351254"/>
            <a:ext cx="0" cy="39016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媒体4">
            <a:hlinkClick r:id="" action="ppaction://media"/>
            <a:extLst>
              <a:ext uri="{FF2B5EF4-FFF2-40B4-BE49-F238E27FC236}">
                <a16:creationId xmlns="" xmlns:a16="http://schemas.microsoft.com/office/drawing/2014/main" id="{051FFA44-C82F-440F-A71A-E5479C28F90D}"/>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5"/>
          <a:stretch>
            <a:fillRect/>
          </a:stretch>
        </p:blipFill>
        <p:spPr>
          <a:xfrm>
            <a:off x="0" y="-1079500"/>
            <a:ext cx="609600" cy="609600"/>
          </a:xfrm>
          <a:prstGeom prst="rect">
            <a:avLst/>
          </a:prstGeom>
        </p:spPr>
      </p:pic>
      <p:pic>
        <p:nvPicPr>
          <p:cNvPr id="7" name="图片 6">
            <a:extLst>
              <a:ext uri="{FF2B5EF4-FFF2-40B4-BE49-F238E27FC236}">
                <a16:creationId xmlns="" xmlns:a16="http://schemas.microsoft.com/office/drawing/2014/main" id="{50B9D54C-CF85-4267-B5B7-82D867A1102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63364" t="47118" b="11375"/>
          <a:stretch/>
        </p:blipFill>
        <p:spPr>
          <a:xfrm>
            <a:off x="5399319" y="1233714"/>
            <a:ext cx="5807210" cy="4414555"/>
          </a:xfrm>
          <a:prstGeom prst="rect">
            <a:avLst/>
          </a:prstGeom>
          <a:ln>
            <a:noFill/>
          </a:ln>
          <a:effectLst>
            <a:outerShdw blurRad="292100" dist="139700" dir="2700000" algn="tl" rotWithShape="0">
              <a:srgbClr val="333333">
                <a:alpha val="65000"/>
              </a:srgbClr>
            </a:outerShdw>
          </a:effectLst>
        </p:spPr>
      </p:pic>
      <p:sp>
        <p:nvSpPr>
          <p:cNvPr id="11" name="文本框 29">
            <a:extLst>
              <a:ext uri="{FF2B5EF4-FFF2-40B4-BE49-F238E27FC236}">
                <a16:creationId xmlns="" xmlns:a16="http://schemas.microsoft.com/office/drawing/2014/main" id="{DB5CEDA7-DE02-4E17-9745-B53CA91029AF}"/>
              </a:ext>
            </a:extLst>
          </p:cNvPr>
          <p:cNvSpPr txBox="1"/>
          <p:nvPr/>
        </p:nvSpPr>
        <p:spPr>
          <a:xfrm>
            <a:off x="678587" y="2812999"/>
            <a:ext cx="4720732" cy="400110"/>
          </a:xfrm>
          <a:prstGeom prst="rect">
            <a:avLst/>
          </a:prstGeom>
          <a:noFill/>
        </p:spPr>
        <p:txBody>
          <a:bodyPr wrap="square" rtlCol="0">
            <a:spAutoFit/>
          </a:bodyPr>
          <a:lstStyle/>
          <a:p>
            <a:pPr algn="ctr"/>
            <a:r>
              <a:rPr lang="en-US" altLang="zh-CN" sz="2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sz="2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第</a:t>
            </a:r>
            <a:r>
              <a:rPr lang="en-US" altLang="zh-CN" sz="2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sz="2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sz="2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a:t>
            </a:r>
            <a:r>
              <a:rPr lang="en-US" altLang="zh-CN" sz="2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sz="2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535030703"/>
      </p:ext>
    </p:extLst>
  </p:cSld>
  <p:clrMapOvr>
    <a:masterClrMapping/>
  </p:clrMapOvr>
  <mc:AlternateContent xmlns:mc="http://schemas.openxmlformats.org/markup-compatibility/2006" xmlns:p14="http://schemas.microsoft.com/office/powerpoint/2010/main">
    <mc:Choice Requires="p14">
      <p:transition spd="slow" p14:dur="125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3" nodeType="afterEffect">
                                  <p:stCondLst>
                                    <p:cond delay="0"/>
                                  </p:stCondLst>
                                  <p:iterate type="lt">
                                    <p:tmPct val="0"/>
                                  </p:iterate>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par>
                          <p:cTn id="13" fill="hold">
                            <p:stCondLst>
                              <p:cond delay="1000"/>
                            </p:stCondLst>
                            <p:childTnLst>
                              <p:par>
                                <p:cTn id="14" presetID="1" presetClass="mediacall" presetSubtype="0" fill="hold" nodeType="afterEffect">
                                  <p:stCondLst>
                                    <p:cond delay="0"/>
                                  </p:stCondLst>
                                  <p:childTnLst>
                                    <p:cmd type="call" cmd="playFrom(0.0)">
                                      <p:cBhvr>
                                        <p:cTn id="15"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 repeatCount="indefinite" fill="remove" display="0">
                  <p:stCondLst>
                    <p:cond delay="indefinite"/>
                  </p:stCondLst>
                  <p:endCondLst>
                    <p:cond evt="onStopAudio" delay="0">
                      <p:tgtEl>
                        <p:sldTgt/>
                      </p:tgtEl>
                    </p:cond>
                  </p:endCondLst>
                </p:cTn>
                <p:tgtEl>
                  <p:spTgt spid="9"/>
                </p:tgtEl>
              </p:cMediaNode>
            </p:audio>
          </p:childTnLst>
        </p:cTn>
      </p:par>
    </p:tnLst>
    <p:bldLst>
      <p:bldP spid="26" grpId="0" animBg="1"/>
      <p:bldP spid="29" grpId="0"/>
      <p:bldP spid="29" grpId="1"/>
      <p:bldP spid="29" grpId="2"/>
      <p:bldP spid="29" grpId="3"/>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541512"/>
            <a:ext cx="10310045" cy="55153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计算机硬件是指组成一台计算机的各种物理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装置。 通俗</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理解，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计算机硬件就是组成一台计算机所必需的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一大堆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各类零件或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它们是计算机工作的物质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基础。 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硬件系统包括以下几个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中央处理器。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中央处理器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Ｃｅｎｔｒａｌ Ｐｒｏｃｅｓｓｉｎｇ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Ｕｎｉｔ，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和控制器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是任何计算机系统都必备的核心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存储器是计算机的记忆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用于存放计算机进行信息处理必需的原始数据、中间结果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、最终</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结果和指示计算机工作的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输入设备。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Ｉｎｐｕｔ Ｄｅｖｉｃｅ</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是用户与计算机进行交互的一种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装置，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用于把原始数据和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处理这些</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数据的程序输入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计算机能够接收各种各样的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既可以是数值型的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也可以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是非数值型的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如图形、图像、声音等都可以通过不同类型的输入设备输入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计算机，进行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存储、处理和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键盘、鼠标、摄像头、扫描仪、光笔、手写输入板、游戏操纵杆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、语音</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输入装置等都属于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输入设备。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3990504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199" y="2912602"/>
            <a:ext cx="7154177" cy="3890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华硕主板ＵＥＦＩ ＢＩＯＳ 中的高级模式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通常包括“概要” “Ａｉ Ｔｗｅａｋｅｒ” “高级” “监控”</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 “工具” “退出” 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“概要”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主要用于显示和设置系统的各种状态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包括日期、时间的设置和查看各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类硬件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的当前状态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“Ａｉ Ｔｗｅａｋｅｒ”</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智能超频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该项设置一定要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慎重，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确保安装的ＣＰＵ 具备可超频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功能才能</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否则会因为设置电压过高等不当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损坏ＣＰＵ 或者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“高级”</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主要用于显示和设置计算机系统的高级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包括ＰＣＩ 子系统、主板中的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各种芯片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组、电源管理、外部运行的设备控制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52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2206" y="64627"/>
            <a:ext cx="347662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65377" y="3506948"/>
            <a:ext cx="353377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779375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199" y="375045"/>
            <a:ext cx="10421258"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“监控”</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主要用于检测当前处理器温度、处理器风扇转速、处理器电压和其他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工作电压并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显示状态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主要用于显示和设置系统的启动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包括启动设置、ＣＳＭ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兼容性支持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模块</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、安全启动菜单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63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8177" y="2338160"/>
            <a:ext cx="4181475" cy="337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9936" y="2338160"/>
            <a:ext cx="4171950" cy="337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483822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199" y="744377"/>
            <a:ext cx="10421258" cy="7879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用于设置ＢＩＯＳ 升级、查看用户设置文档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“退出”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主要用于设置ＵＥＦＩ ＢＩＯＳ 的操作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包括保存选项和更改的操作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73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2921" y="2118929"/>
            <a:ext cx="3848100"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1539" y="2204654"/>
            <a:ext cx="3714750"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356644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199" y="155895"/>
            <a:ext cx="10421258" cy="31516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计算机启动顺序</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启动顺序是指系统启动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计算机将按设置的驱动器顺序查找并加载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在“启动” 界面中进行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用户新购的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尤其是用户自行组装的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往往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都没有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需要用户自行安装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在操作系统安装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一般情况下需要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系统的启动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顺序。 此外，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如果计算机上安装了双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也需要设置启动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具体的设置方法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当出现自检画面时根据提示按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进入ＵＥＦＩ ＢＩＯＳ 设置主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界面，单击</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下面的“Ａｄｖａｎｃｅｄ Ｍｏｄｅ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再单击顶部的“启动”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标号①处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进入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 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11199" y="3423455"/>
            <a:ext cx="5863772" cy="30038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的“启动更改”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可以用鼠标拖曳两个硬盘的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确定启动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优先级。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该图中设置了固态硬盘的启动优先级高于ＳＡＴＡ 机械硬盘的启动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优先级。</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确定好两块硬盘的优先级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所示的“启动选项属性”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 分别</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设置硬盘和Ｕ 盘的启动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优先级。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该图中设置的是第一启动顺序为硬盘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 盘启动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作为第二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和第三启动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如果在实际安装操作系统过程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需要设置Ｕ 盘为启动引导</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 盘的启动优先级高于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83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0498" y="3550056"/>
            <a:ext cx="4556627" cy="2750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279432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8" y="172735"/>
            <a:ext cx="10421258" cy="27330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管理员密码和用户密码</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通常在ＢＩＯＳ 设置中有两种密码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形式，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一种是管理员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另一种是用户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管理员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计算机开机就需要输入该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否则无法正常启动操作系统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如果是计算机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机房等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公用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请不要随意设置管理员密码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设置用户密码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可以正常开机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进入ＢＩＯＳ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需要输入该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下面以设置管理员密码为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具体操作如下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进入ＵＥＦＩ ＢＩＯＳ 的高级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选择顶部的“概要”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标号①处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单击“安全性”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标号②处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93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6150" y="3098239"/>
            <a:ext cx="52197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314161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8" y="408051"/>
            <a:ext cx="10421258" cy="11572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单击“安全性”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展开的选项中就有设置管理员密码和用户密码的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此时单击“管理员密码”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即可打开“Ｅｎｔｅｒ ｐａｓｓｗｏｒｄ”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用户在两个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文本框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中输入相同的密码后单击“Ｏｋ” 按钮即可完成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04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9893" y="2004629"/>
            <a:ext cx="4152900" cy="337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904" y="2133216"/>
            <a:ext cx="3800475"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827960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8" y="550629"/>
            <a:ext cx="10101943" cy="19451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如果要清空已经设置的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则再次单击“管理员密码”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重新打开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“Ｅｎｔｅｒｐａｓｓｗｏｒｄ” 对话框。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此时只需在该对话框中的第一个文本框中输入原始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将另外两个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文本框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留空即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完成以后单击“Ｏｋ”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在弹出的“ＷＡＲＮＩＮＧ” 对话框中单击“Ｏｋ” 按钮即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可完成</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密码的清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空操作，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14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1475" y="2933330"/>
            <a:ext cx="3829050"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41181" y="2990481"/>
            <a:ext cx="3667125" cy="300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848740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8" y="177598"/>
            <a:ext cx="10101943" cy="31516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退出</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ＵＥＦＩ ＢＩＯＳ 设置</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对ＵＥＦＩ ＢＩＯＳ 设置完成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最重要的是要将设置的参数进行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否则下次启动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所有的参数设置将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在高级模式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单击顶部的“退出”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即可出现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示的“退” 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加载最佳化默认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值。</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“加载最佳化默认值” 选项是指将设置恢复到出厂的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状态。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一般情况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如果用户对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ＢＩＯＳ进行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了错误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或是计算机启动、运行过程中出现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可尝试使用该选项进行恢复或故障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排查。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单击该选项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会弹出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所示的“Ｌｏａｄ Ｏｐｔｉｍｉｚｅｄ Ｄｅｆａｕｌｔｓ”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单击“Ｏｋ”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按钮即可完成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24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1618" y="3506948"/>
            <a:ext cx="3676650"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0666" y="3506948"/>
            <a:ext cx="3362325" cy="275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203877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8" y="148857"/>
            <a:ext cx="10101943" cy="31516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保存变更并重新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“保存变更并重新设置” 选项是用户对ＢＩＯＳ 进行设置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使相关的设置保存生效的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单击该选项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会弹出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所示的“Ｓａｖｅ ＆ ｒｅｓｅｔ”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在对话框中单击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“Ｏｋ”按钮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即可保存更改的ＢＩＯＳ 设置并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重启计算机。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取消变更并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退出。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用户一旦选择了“取消变更并退出”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则表示放弃当前在ＢＩＯＳ 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会弹出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所示的“Ｅｘｉｔ Ｗｉｔｈｏｕｔ Ｓａｖｉｎｇ”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在该对话框中单击“Ｏｋ”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则表示放弃保存并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重启计算机。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34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1945" y="3506948"/>
            <a:ext cx="332422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3429000"/>
            <a:ext cx="3448050" cy="286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66403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7" y="523110"/>
            <a:ext cx="10101943" cy="43581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从ＵＳＢ 设备启动ＥＦＩ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Ｓｈｅｌｌ。</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ＥＦＩ Ｓｈｅｌｌ 是ＥＦＩ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Ｅｘｔｅｎｓｉｂｌｅ Ｆｉｒｍｗａｒｅ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Ｉｎｔｅｒｆａｃｅ，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可扩展固件接口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提供的一个交互式的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Ｓｈｅｌｌ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环境，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在该环境中可以进行执行ＥＦＩ 应用程序、加载ＥＦＩ 设备驱动程序、引导</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“从ＵＳＢ 设备启动ＥＦＩ Ｓｈｅｌｌ” 就是指从ＵＳＢ 存储设备中启动ＥＦＩ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Ｓｈｅｌｌ。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该选项以后，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就会弹出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所示的“ＷＡＲＮＩＮＧ”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请根据所学知识与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利用自己的计算机或实验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专用计算机，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对下列ＢＩＯＳ 功能进行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并观察与分析在不同计算机上相关功能设置方法的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异同。</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恢复ＢＩＯＳ 的出厂默认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分别设置用户密码和管理员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设置开机第一启动顺序为硬盘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保存ＢＩＯＳ 设置并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退出。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45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9716" y="3242188"/>
            <a:ext cx="3476625"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736737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686519"/>
            <a:ext cx="10310045" cy="519526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Ｏｕｔｐｕｔ Ｄｅｖｉｃｅ</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终端设备，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用于接收计算机数据的输出显示、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、输出声音、控制外围设备操作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把各种计算结果的数据或信息以数字、字符、图像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、声音</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等形式表现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出来。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如显示器、打印机、音箱等都属于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计算机软件系统包括系统软件和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是在硬件设备上运行的各类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是用户与硬</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件之间的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系统软件。</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系统软件用于实现计算机系统的管理、调度、监视和服务等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包括操作系统、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语言处理程序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和服务程序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其中操作系统是最重要的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系统软件。</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应用软件。</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应用软件是为了某种特定的用途而开发的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它可以是一个特定的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比如一个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图像浏览器，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也可以是一组功能联系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紧密，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可以互相协作的程序的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集合，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比如金山公司的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ＷＰＳＯｆｆｉｃｅ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软件、腾讯公司的ＱＱ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420592694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2232"/>
            <a:ext cx="10687952" cy="28315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操作实践</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参数设置</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请根据所学知识与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利用自己的计算机或实验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专用计算机，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对下列ＢＩＯＳ 功能进行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并观察与分析在不同计算机上相关功能设置方法的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异同。</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恢复ＢＩＯＳ 的出厂默认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分别设置用户密码和管理员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设置开机第一启动顺序为硬盘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保存ＢＩＯＳ 设置并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退出。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8822" y="3006488"/>
            <a:ext cx="10310045" cy="376103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拓展阅读</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项目小结</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的概念及ＢＩＯＳ 与ＣＭＯＳ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区别。</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进入ＢＩＯＳ 设置的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ＵＥＦＩ ＢＩＯＳ 与传统ＢＩＯＳ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区别。</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ＵＥＦＩ ＢＩＯＳ 的常见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思考练习</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项目工单略</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55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0953" y="3155113"/>
            <a:ext cx="1543050"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417632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0A5C77A8-0839-4F63-BDED-43D271F9B7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364" t="34457" b="11375"/>
          <a:stretch/>
        </p:blipFill>
        <p:spPr>
          <a:xfrm rot="10800000">
            <a:off x="3372761" y="864136"/>
            <a:ext cx="5807210" cy="57611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9360309" y="2769870"/>
            <a:ext cx="2831691" cy="1754326"/>
          </a:xfrm>
          <a:prstGeom prst="rect">
            <a:avLst/>
          </a:prstGeom>
          <a:noFill/>
        </p:spPr>
        <p:txBody>
          <a:bodyPr wrap="square" rtlCol="0">
            <a:spAutoFit/>
          </a:bodyPr>
          <a:lstStyle/>
          <a:p>
            <a:pPr>
              <a:lnSpc>
                <a:spcPct val="150000"/>
              </a:lnSpc>
            </a:pP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学习目标</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知道操作系统的概念及</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了解国产</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能全新或升级</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en-US" altLang="zh-CN"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Window 10</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能安装与新建</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虚拟机。</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能安装国产</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endParaRPr lang="en-US" altLang="zh-CN" sz="12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矩形 3"/>
          <p:cNvSpPr/>
          <p:nvPr/>
        </p:nvSpPr>
        <p:spPr>
          <a:xfrm>
            <a:off x="8183880" y="1257300"/>
            <a:ext cx="3657600" cy="126555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87A3935-3BB5-4A27-926A-04DB52F9C512}"/>
              </a:ext>
            </a:extLst>
          </p:cNvPr>
          <p:cNvSpPr txBox="1"/>
          <p:nvPr/>
        </p:nvSpPr>
        <p:spPr>
          <a:xfrm>
            <a:off x="182499" y="128841"/>
            <a:ext cx="3062515" cy="707886"/>
          </a:xfrm>
          <a:prstGeom prst="rect">
            <a:avLst/>
          </a:prstGeom>
          <a:noFill/>
        </p:spPr>
        <p:txBody>
          <a:bodyPr wrap="square" rtlCol="0">
            <a:spAutoFit/>
          </a:bodyPr>
          <a:lstStyle/>
          <a:p>
            <a:r>
              <a:rPr lang="zh-CN" altLang="en-US" sz="4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项目五</a:t>
            </a:r>
            <a:endPar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a:extLst>
              <a:ext uri="{FF2B5EF4-FFF2-40B4-BE49-F238E27FC236}">
                <a16:creationId xmlns="" xmlns:a16="http://schemas.microsoft.com/office/drawing/2014/main" id="{116ED4FA-2886-4C15-830D-780157D834D2}"/>
              </a:ext>
            </a:extLst>
          </p:cNvPr>
          <p:cNvSpPr/>
          <p:nvPr/>
        </p:nvSpPr>
        <p:spPr>
          <a:xfrm>
            <a:off x="306281" y="836727"/>
            <a:ext cx="218884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8778"/>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文本框 9">
            <a:extLst>
              <a:ext uri="{FF2B5EF4-FFF2-40B4-BE49-F238E27FC236}">
                <a16:creationId xmlns="" xmlns:a16="http://schemas.microsoft.com/office/drawing/2014/main" id="{685212FD-CD0D-482A-97AD-D9FA10555979}"/>
              </a:ext>
            </a:extLst>
          </p:cNvPr>
          <p:cNvSpPr txBox="1"/>
          <p:nvPr/>
        </p:nvSpPr>
        <p:spPr>
          <a:xfrm>
            <a:off x="191437" y="1074419"/>
            <a:ext cx="2846732" cy="584775"/>
          </a:xfrm>
          <a:prstGeom prst="rect">
            <a:avLst/>
          </a:prstGeom>
          <a:noFill/>
        </p:spPr>
        <p:txBody>
          <a:bodyPr wrap="square" rtlCol="0">
            <a:spAutoFit/>
          </a:bodyPr>
          <a:lstStyle/>
          <a:p>
            <a:r>
              <a:rPr lang="zh-CN" altLang="en-US"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安装操作系统</a:t>
            </a:r>
            <a:endParaRPr lang="zh-CN" altLang="en-US" sz="3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 name="矩形 1">
            <a:extLst>
              <a:ext uri="{FF2B5EF4-FFF2-40B4-BE49-F238E27FC236}">
                <a16:creationId xmlns="" xmlns:a16="http://schemas.microsoft.com/office/drawing/2014/main" id="{713F6DAA-6DF6-476A-A85C-5CFEA61E03DD}"/>
              </a:ext>
            </a:extLst>
          </p:cNvPr>
          <p:cNvSpPr/>
          <p:nvPr/>
        </p:nvSpPr>
        <p:spPr>
          <a:xfrm>
            <a:off x="627059" y="3744686"/>
            <a:ext cx="1219200" cy="3113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87637562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8" y="1458701"/>
            <a:ext cx="10310045" cy="161890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操作系统是用户与计算机的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也是计算机硬件和其他软件的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基本，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也是最为重要的基础性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我们将了解操作系统的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概念</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和操作系统的分类等相关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知识。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5219770" y="523111"/>
            <a:ext cx="524503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4586512"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 认识操作系统</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8" y="3107621"/>
            <a:ext cx="5869210" cy="30531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的概念</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广义的操作系统包括</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ＰＣ、工作站、服务器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系统、移动端系统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如鸿蒙</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、嵌入式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计算机操作系统的功能角色是作为用户和计算机硬件资源之间的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管理调度硬件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资源，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为应用软件提供运行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环境。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操作系统属于基础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是系统级程序的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汇集，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为用户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屏蔽底层</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硬件复杂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并提供编程接口和操作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计算机软硬件的层次结构如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65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6218" y="3629305"/>
            <a:ext cx="387667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46336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7" y="344379"/>
            <a:ext cx="10101943"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调度系统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资源，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控制应用程序执行的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决定各个程序分配的处理器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 操作系统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需要兼容底层硬件和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才能实现计算机的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操作系统管理调度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计算机资源如图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75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3888" y="1228457"/>
            <a:ext cx="3324225"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40227" y="3350521"/>
            <a:ext cx="10101943" cy="23637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的分类</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操作系统的分类有很多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根据核心代码是否向外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操作系统可划分为两类</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闭源</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操作系统、开源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闭源操作系统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代码不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以微软Ｗｉｎｄｏｗｓ 操作系统为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微软公司内部的研发团队开发Ｗｉｎｄｏｗｓ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并开发配套的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Ｏｆｆｉｃｅ。在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生态建设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Ｉｎｔｅｌ 和Ｗｉｎｄｏｗｓ 长期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合作，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在ＰＣ 端市场占有率全球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领先。</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57587663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7" y="178517"/>
            <a:ext cx="10101943" cy="31023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开源操作系统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代码免费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以Ｌｉｎｕｘ 操作系统为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Ｌｉｎｕｘ 内核由Ｌｉｎｕｓ Ｂｅｎｅｄｉｃｔ Ｔｏｒｖａｌｄｓ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林纳斯􀅰本纳第克特􀅰托瓦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芬兰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Ｌｉｎｕｘ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1991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代码免费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公开，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由全球开发者共同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贡献，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已成为影响最广泛的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开源软件项目。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以Ｌｉｎｕｘ 内核为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不同的开发团体</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开源社区、企业、个人等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对内核代码进行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一定</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的修改和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补充，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加入图形用户界面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Ｇｒａｐｈｉｃａｌ Ｕｓｅｒ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Ｉｎｔｅｒｆａｃｅ，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ＧＵＩ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形成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了相应</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的Ｌｉｎｕｘ 操作系统发行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版。Ｌｉｎｕｘ 操作系统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结构如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中国正在抓紧国产操作系统的研发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 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所示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是目前主流的国产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它们大多是基于Ｌｉｎｕｘ 开源内核开发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86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5650" y="3506948"/>
            <a:ext cx="224790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198" y="4071938"/>
            <a:ext cx="43053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164754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8238225" y="523111"/>
            <a:ext cx="2226576" cy="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7604967"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 升级</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en-US" altLang="zh-CN"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Window 10</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92847" y="1357020"/>
            <a:ext cx="10310045" cy="496751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操作系统有多种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如果以前已经安装了低版本的Ｗｉｎｄｏｗｓ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操作系统，则</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可以使用升级安装的方法来安装Ｗｉｎｄｏｗｓ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操作系统。</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确保安装Ｗｉｎｄｏｗｓ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操作系统所需的硬件达到以下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ＧＨｚ 或更快的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硬盘空间大小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至少</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位操作系统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位操作系统</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支持ＤｉｒｅｃｔＸ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或更高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版本。</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显示器分辨率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像素</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像素及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以上。</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互联网连接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需要连接互联网进行更新和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以及利用某些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93263133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7" y="338714"/>
            <a:ext cx="10101943" cy="199439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从微软官方网站上下载媒体创建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升级</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右击下载好的创建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在弹出的快捷菜单中选择“以管理员身份运行”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接受</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许可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条款，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接下来，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选择“立即升级这台电脑” 单选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然后单击“下一步”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96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2575" y="3809774"/>
            <a:ext cx="3028950"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4053" y="3571648"/>
            <a:ext cx="5267325" cy="212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508189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7" y="773892"/>
            <a:ext cx="10101943" cy="27330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然后开始下载Ｗｉｎｄｏｗｓ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和创建Ｗｉｎｄｏｗｓ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介质，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只需等待完成即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和图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位的产品密钥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单击“下一步”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根据自己的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实际情况，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选择要保留的个人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文件和应用，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然后保存并关闭当前计算机打开的所有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应用和文件，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就可以单击“安装” 按钮开始正式安装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操作系统可能需要一些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时间，此</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过程将会重启几次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请确保不要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关机。 如果是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笔记本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请确保电池电量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充足。</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06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123" y="4154714"/>
            <a:ext cx="5172075"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0432" y="4154714"/>
            <a:ext cx="222885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36050" y="4154714"/>
            <a:ext cx="2247900"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988226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7311689" y="523111"/>
            <a:ext cx="3153113" cy="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6678431"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 </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en-US" altLang="zh-CN"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Window 10</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92847" y="1164640"/>
            <a:ext cx="10310045" cy="538609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新购买的计算机或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一般要重新安装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在安装操作系统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要先做好准备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然后创建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再按操作提示一步一步地执行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直到成功进入Ｗｉｎｄｏｗｓ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操作系统的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桌面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为止。</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确保安装Ｗｉｎｄｏｗｓ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操作系统所需的硬件达到要求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硬件要求与升级安装Ｗｉｎｄｏｗｓ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操作系统是一样的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准备好容量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至少</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的空白Ｕ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创建</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启动Ｕ 盘</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从微软官方网站上下载媒体创建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然后右击下载好的创建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弹出的快捷菜单中选择“以管理员身份运行”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并接受许可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条款。</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把至少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容量的空白Ｕ 盘插入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然后选择“为另一台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电脑</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创建安装介质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 盘、ＤＶＤ 或ＩＳＯ 文件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单击“下一步”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操作系统的语言、版本和体系结构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51183526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7" y="2797042"/>
            <a:ext cx="10101943"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选择“Ｕ 盘” 单选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设置要使用的介质为Ｕ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该Ｕ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盘不是空白Ｕ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那么原有的所有内容都将被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删除。</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16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323" y="307681"/>
            <a:ext cx="5191125"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8661" y="3806668"/>
            <a:ext cx="311467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940909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328597"/>
            <a:ext cx="10310045" cy="538609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了解计算机的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可以从不同的角度进行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微处理器的位数分类</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微处理器的处理位数是由运算器并行处理的二进制位数决定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具有不同处理位数的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微处理器，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其性能是不同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处理位数越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微处理器的位数来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当前主流的微处理器主要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位。</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结构形式分类</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单片机。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把微处理器、存储器、输入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输出接口都集成在一块集成电路芯片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这样的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微型计算机叫作单片机。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它的最大优点是体积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可放在仪表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简单，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但存储量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小，功能较弱，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广泛应用于智能化仪器、仪表、家用电器、工业控制等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领域。</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6146306" y="523111"/>
            <a:ext cx="4318494"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5513048"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 了解计算机的类型</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63747317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7" y="476158"/>
            <a:ext cx="10101943" cy="278230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在要安装Ｗｉｎｄｏｗｓ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操作系统的计算机上插入制作好的启动Ｕ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重新启动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在出现的启动菜单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选择从Ｕ 盘启动后按回车键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确认。如果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计算机没有自动从Ｕ 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可能需要打开启动菜单或在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计算机ＢＩＯＳ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或ＵＥＦＩ ＢＩＯＳ 设置中更改启动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如果要打开启动菜单或更改启动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通常需要在打开计算机后立即按下快捷键</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Ｅｓｃ</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具体如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如果没有看到ＵＳＢ 设备在引导选项中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列出，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可能需要在ＢＩＯＳ 设置中暂时禁用“安全引导”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27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8007" y="3506948"/>
            <a:ext cx="7084330" cy="2285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688854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37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1812" y="155895"/>
            <a:ext cx="6048375" cy="6370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590801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7" y="752766"/>
            <a:ext cx="10101943" cy="27330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计算机从Ｕ 盘启动安装程序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默认选择输入语言和其他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单击“下一步”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出现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窗口，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单击“现在安装”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在“激活Ｗｉｎｄｏｗｓ” 这个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页面，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如果已经买了Ｗｉｎｄｏｗｓ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操作系统的激活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单击“下一步” 按钮即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如果还没有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购买，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那么就选择“我没有产品密钥”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试用，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激活，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接下来选择要安装的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版本，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单击“下一步”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接受许可条款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选择“自定义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仅安装Ｗｉｎｄｏｗｓ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高级</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47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6325" y="3961947"/>
            <a:ext cx="5019675"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7288" y="3961947"/>
            <a:ext cx="5000625"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245964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40227" y="1559595"/>
            <a:ext cx="10101943" cy="120648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按实际情况建立和选择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就开始正式安装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完成上述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秒后会自动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重启计算机，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会等待一段较长的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然后出现选择区域设置和键盘布局的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57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085" y="3690554"/>
            <a:ext cx="49911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7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1327" y="3690554"/>
            <a:ext cx="564832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94128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523110"/>
            <a:ext cx="10101943" cy="23637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等待系统自动进行一些重要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然后选择“针对个人使用进行设置” 选项</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单位或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可选择“针对组织进行设置” 选项</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如果没有Ｍｉｃｒｏｓｏｆｔ 个人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账户，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则单击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“创建账户”，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然后按屏幕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完成账户的创建工作</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包括设置个人身份识别码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所有设置完成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最后进入Ｗｉｎｄｏｗｓ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完成Ｗｉｎｄｏｗｓ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操作系统安</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68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850" y="3438302"/>
            <a:ext cx="5600700"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7552" y="3438302"/>
            <a:ext cx="518160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657904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6146306" y="523111"/>
            <a:ext cx="4318496" cy="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5513048"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四 安装和新建虚拟机</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92847" y="1706326"/>
            <a:ext cx="10310045" cy="43027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有时我们需要在一台计算机上安装双系统、三系统等来实现对不同应用或不同场景的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但是这样安装多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在某一时刻只能选择其中一个操作系统来使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如果我们要在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实体计算机上同时运行多个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并且多个操作系统之间还要共享文件、应用和网络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资源的话，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则需要通过安装虚拟机才能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实现。</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虚拟机</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虚拟机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Ｖｉｒｔｕａｌ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Ｍａｃｈｉｎｅ，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是指通过软件模拟的具有完整硬件系统功能的、运行在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一个</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完全隔离环境中的完整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在实体计算机中能够完成的工作在虚拟机中都能够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实现。在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计算机中创建虚拟机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需要将实体机的部分硬盘和内存容量作为虚拟机的硬盘和内存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容量。每个</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虚拟机都有独立的ＣＭＯＳ、硬盘和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可以像使用实体机一样对虚拟机进行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常见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的虚拟机软件有Ｍｉｃｒｏｓｏｆｔ Ｖｉｒｔｕａｌ ＰＣ、ＶＭｗａｒｅ Ｗｏｒｋｓｔａｔｉｏｎ、Ｏｒａｃｌｅ ＶＭ ＶｉｒｔｕａｌＢｏｘ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82859858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547731"/>
            <a:ext cx="10101943" cy="231448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虚拟机软件</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下面以ＶＭｗａｒｅ Ｗｏｒｋｓｔａｔｉｏｎ 为例介绍安装虚拟机软件的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方法。首先</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从官方网站下载最新版的ＶＭｗａｒｅ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Ｗｏｒｋｓｔａｔｉｏｎ，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然后双击ＶＭｗａｒｅ Ｗｏｒｋｓｔａｔｉｏｎ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安装文件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即可开始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需要注意的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ＶＭｗａｒｅ Ｗｏｒｋｓｔａｔｉｏｎ 软件应该安装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位的操作系统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里，否则，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无法完成后面任务五的Ｄｅｅｐｉｎ 操作系统的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双击桌面图标打开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软件主界面如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78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4563" y="3211582"/>
            <a:ext cx="5093380" cy="270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14703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155895"/>
            <a:ext cx="10101943" cy="35702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新建</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虚拟机</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启动ＶＭｗａｒｅ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Ｗｏｒｋｓｔａｔｉｏｎ，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所示的窗口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单击“主页”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第一项“创建新的虚拟机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打开“新建虚拟机向导”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默认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选择“典型” 安装。</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接下来选择操作系统的安装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选择“安装程序光盘映像文件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ＩＳＯ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方式，单击</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“浏览”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选择已经下载的操作系统ＩＳＯ 文件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操作系统的ＩＳＯ 文件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、Ｄｅｅｐｉｎ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的ＩＳＯ 文件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这里以选择Ｄｅｅｐｉｎ 官方ＩＳＯ 文件为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文件下载方法见任务五</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然后单击</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“下一步”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选择将在虚拟机中安装的客户机操作系统的类型和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版本。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由于Ｄｅｅｐｉｎ 操作系统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所以应该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版本，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88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2837" y="3906384"/>
            <a:ext cx="4886325"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989453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155895"/>
            <a:ext cx="10101943" cy="15758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虚拟机，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选择保存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然后指定磁盘大小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低于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并默认选择“将虚拟磁盘拆分成多个文件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最后确认虚拟机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如果没有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则单击“完成”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按钮。虚拟机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如果要修改虚拟机的其他硬件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可以单击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中的“自定义硬件” 按钮进行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修改。常见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的设置修改是设置合适的内存大小和网络适配器的网络连接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自定义硬件如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98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5579" y="2276249"/>
            <a:ext cx="3467100" cy="349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2115" y="3009673"/>
            <a:ext cx="4200525"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74041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6846818" y="523111"/>
            <a:ext cx="3617984" cy="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6213560"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五 </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en-US" altLang="zh-CN" sz="3600" b="1" dirty="0" err="1"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Deepin</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操作系统</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92848" y="1713871"/>
            <a:ext cx="10310045" cy="161890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随着国家“信创” 产业的快速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各种国产操作系统如雨后春笋般地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涌现。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我们将掌握国产的Ｄｅｅｐｉｎ 操作系统的安装和维护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8" y="3554029"/>
            <a:ext cx="5607953" cy="18959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下载</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Ｄｅｅｐｉｎ 操作系统和启动盘制作工具</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访问Ｄｅｅｐｉｎ 操作系统官方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下载官方ＩＳＯ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文件。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如果要在实体机上安装Ｄｅｅｐｉｎ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则还要下载启动盘制作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下载完成后的操作系统ＩＳＯ 文件和启动盘制作工具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08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3218" y="3449468"/>
            <a:ext cx="3057525"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649373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711140"/>
            <a:ext cx="10310045" cy="51460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将计算机的各个部分都组装在一块印制电路板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包括微处理器、存储器、输入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还有简单的七段发光二极管显示器、小键盘、插座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功能比单片机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适于生产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过程的控制，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可以直接在实验板上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适用于工业控制及教学实验等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领域。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个人计算机。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个人计算机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Ｐｅｒｓｏｎａｌ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Ｃｏｍｐｕｔｅｒ，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实际上是一个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它将主板、微处理器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、若干输入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输出接口卡、外部存储器、电源等部件组装在一个机箱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并配置显示器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、打印机等基本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外部设备。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 具有功能强、配置灵活、软件丰富等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广泛应用于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办公</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、商业、科研等众多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领域，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它是一种最普及的微机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系统。台式机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、笔记本电脑、平板电脑等都属于ＰＣ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范畴。</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外形分类</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按外形来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计算机可分为服务器、工作站、台式机、笔记本电脑和手持设备五大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配置方式分类</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根据配置方式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计算机主要有品牌机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原装机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和组装机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两种。</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06761295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338444"/>
            <a:ext cx="10101943" cy="23637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Ｄｅｅｐｉｎ 操作系统</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虚拟机配置完成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“开启此虚拟机”，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开始正式安装Ｄｅｅｐｉｎ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虚拟机，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选择语言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硬盘分区，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选择“全盘安装”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系统会自动进行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继续安装。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此时开始较长时间的安装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等待系统安装成功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单击“立即重启”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19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885" y="3708994"/>
            <a:ext cx="320040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2364" y="3718519"/>
            <a:ext cx="4838700"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72411" y="3870919"/>
            <a:ext cx="13525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163860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507087"/>
            <a:ext cx="10101943" cy="27330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在单击“立即重启” 按钮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快速按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Ｃｔｒｌ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Ａｌｔ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组合键以让实体机捕获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鼠标，然后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单击“虚拟机”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从下拉菜单中选择“可移动设备” → “ＣＤ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ＤＶＤ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ＩＤＥ</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断开连接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以断开虚拟ＣＤ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ＤＶＤ 光驱中ＩＳＯ 文件的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系统重启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会依次进行选择语言、键盘布局、选择时区、创建账户、优化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系统配置等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各种系统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根据上一步设置的账号和密码登录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然后根据个人的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喜好选择</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普通模式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特效模式、桌面样式及图标主题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29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3142" y="3826102"/>
            <a:ext cx="3381375"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6300" y="3573850"/>
            <a:ext cx="2819400"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94600" y="3754664"/>
            <a:ext cx="3181350"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733279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691753"/>
            <a:ext cx="10101943" cy="23637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所有设置完成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最后进入Ｄｅｅｐｉｎ 操作系统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Ｄｅｅｐｉｎ 操作系统安装完成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很多常用软件都已经预装好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Ｄｅｅｐｉｎ 操作系统支持的软件有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很多，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可以根据业务需要安装其他更多的应用软件或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工具软件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如文档处理工具、即时通信工具、浏览器等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安装方法是单击任务栏中的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“应用商店” 图标       ，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在打开的“应用商店” 窗口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选择你想安装的软件进行下载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41</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39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825" y="3190648"/>
            <a:ext cx="5210175" cy="288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8013" y="1911649"/>
            <a:ext cx="40957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9129" y="3506948"/>
            <a:ext cx="35814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238497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171005"/>
            <a:ext cx="10101943" cy="19451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优化</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与维护Ｄｅｅｐｉｎ 操作系统</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Ｄｅｅｐｉｎ 操作系统通过控制中心来管理系统的基本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包括账户管理、网络设置、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日期和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时间设置、个性化设置、显示设置、系统升级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单击桌面底部任务栏的“控制中心”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图标     ，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“控制中心首页”，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示。通过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“控制中心首页” 窗口中的各个设置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可以方便地进行日常查看和快速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49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V="1">
            <a:off x="4677591" y="1476384"/>
            <a:ext cx="239486" cy="222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0563" y="2316323"/>
            <a:ext cx="3190875"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74693" y="4688940"/>
            <a:ext cx="10101943" cy="20436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操作实践</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用Ｕ 盘安装优麒麟操作系统</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实验目的及要求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学会制作优麒麟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预安装环境</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学会设置计算机ＢＩＯＳ 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掌握Ｕ 盘安装优麒麟操作系统的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步骤。</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82720654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6" y="571571"/>
            <a:ext cx="10310045" cy="533069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拓展阅读</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项目小结</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升级安装Ｗｉｎｄｏｗｓ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操作系统的操作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全新安装Ｗｉｎｄｏｗｓ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操作系统的操作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安装和新建虚拟机的操作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安装Ｄｅｅｐｉｎ 操作系统的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步骤。</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思考练习</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项目工单略</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60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214891"/>
            <a:ext cx="1524000"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735964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0A5C77A8-0839-4F63-BDED-43D271F9B7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364" t="34457" b="11375"/>
          <a:stretch/>
        </p:blipFill>
        <p:spPr>
          <a:xfrm rot="10800000">
            <a:off x="3372761" y="864136"/>
            <a:ext cx="5807210" cy="57611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9360309" y="2769870"/>
            <a:ext cx="2831691" cy="1477328"/>
          </a:xfrm>
          <a:prstGeom prst="rect">
            <a:avLst/>
          </a:prstGeom>
          <a:noFill/>
        </p:spPr>
        <p:txBody>
          <a:bodyPr wrap="square" rtlCol="0">
            <a:spAutoFit/>
          </a:bodyPr>
          <a:lstStyle/>
          <a:p>
            <a:pPr>
              <a:lnSpc>
                <a:spcPct val="150000"/>
              </a:lnSpc>
            </a:pP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学习目标</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认识连网</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设备。</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能组建对等</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网。</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能使用宽带</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上网。</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了解关键信息基础设施安全保护</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条例。</a:t>
            </a:r>
            <a:endParaRPr lang="en-US" altLang="zh-CN" sz="12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矩形 3"/>
          <p:cNvSpPr/>
          <p:nvPr/>
        </p:nvSpPr>
        <p:spPr>
          <a:xfrm>
            <a:off x="8183880" y="1257300"/>
            <a:ext cx="3657600" cy="126555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87A3935-3BB5-4A27-926A-04DB52F9C512}"/>
              </a:ext>
            </a:extLst>
          </p:cNvPr>
          <p:cNvSpPr txBox="1"/>
          <p:nvPr/>
        </p:nvSpPr>
        <p:spPr>
          <a:xfrm>
            <a:off x="182499" y="128841"/>
            <a:ext cx="3062515" cy="707886"/>
          </a:xfrm>
          <a:prstGeom prst="rect">
            <a:avLst/>
          </a:prstGeom>
          <a:noFill/>
        </p:spPr>
        <p:txBody>
          <a:bodyPr wrap="square" rtlCol="0">
            <a:spAutoFit/>
          </a:bodyPr>
          <a:lstStyle/>
          <a:p>
            <a:r>
              <a:rPr lang="zh-CN" altLang="en-US" sz="4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项目六</a:t>
            </a:r>
            <a:endPar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a:extLst>
              <a:ext uri="{FF2B5EF4-FFF2-40B4-BE49-F238E27FC236}">
                <a16:creationId xmlns="" xmlns:a16="http://schemas.microsoft.com/office/drawing/2014/main" id="{116ED4FA-2886-4C15-830D-780157D834D2}"/>
              </a:ext>
            </a:extLst>
          </p:cNvPr>
          <p:cNvSpPr/>
          <p:nvPr/>
        </p:nvSpPr>
        <p:spPr>
          <a:xfrm>
            <a:off x="306281" y="836727"/>
            <a:ext cx="218884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8778"/>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文本框 9">
            <a:extLst>
              <a:ext uri="{FF2B5EF4-FFF2-40B4-BE49-F238E27FC236}">
                <a16:creationId xmlns="" xmlns:a16="http://schemas.microsoft.com/office/drawing/2014/main" id="{685212FD-CD0D-482A-97AD-D9FA10555979}"/>
              </a:ext>
            </a:extLst>
          </p:cNvPr>
          <p:cNvSpPr txBox="1"/>
          <p:nvPr/>
        </p:nvSpPr>
        <p:spPr>
          <a:xfrm>
            <a:off x="191437" y="1074419"/>
            <a:ext cx="2846732" cy="584775"/>
          </a:xfrm>
          <a:prstGeom prst="rect">
            <a:avLst/>
          </a:prstGeom>
          <a:noFill/>
        </p:spPr>
        <p:txBody>
          <a:bodyPr wrap="square" rtlCol="0">
            <a:spAutoFit/>
          </a:bodyPr>
          <a:lstStyle/>
          <a:p>
            <a:r>
              <a:rPr lang="zh-CN" altLang="en-US"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接入网络</a:t>
            </a:r>
            <a:endParaRPr lang="zh-CN" altLang="en-US" sz="3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 name="矩形 1">
            <a:extLst>
              <a:ext uri="{FF2B5EF4-FFF2-40B4-BE49-F238E27FC236}">
                <a16:creationId xmlns="" xmlns:a16="http://schemas.microsoft.com/office/drawing/2014/main" id="{713F6DAA-6DF6-476A-A85C-5CFEA61E03DD}"/>
              </a:ext>
            </a:extLst>
          </p:cNvPr>
          <p:cNvSpPr/>
          <p:nvPr/>
        </p:nvSpPr>
        <p:spPr>
          <a:xfrm>
            <a:off x="627059" y="3744686"/>
            <a:ext cx="1219200" cy="3113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76821623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8" y="1434079"/>
            <a:ext cx="10310045" cy="166814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在日常生活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网络无处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为了能快速连接、使用和维护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需要认识网卡、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光猫</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路由器一体机、交换机和网络摄像头等常见的网络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5219770" y="523111"/>
            <a:ext cx="524503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4586512"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 认识连网设备</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8" y="3211984"/>
            <a:ext cx="10310045" cy="231448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生活中处处都离不开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常用的网络设备包括网卡、用于光纤上网的光猫路由器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一体机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、连接局域网的交换机及网络摄像头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Ｎｅｔｗｏｒｋ Ｉｎｔｅｒｆａｃｅ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Ｃａｒｄ，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ＮＩＣ</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是网络适配器的通俗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叫法，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用来实现计算机与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、计算机与网络设备或网络设备与网络设备之间的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是将计算机、智能终端和网络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等接入网络的重要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03932348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171005"/>
            <a:ext cx="10415821" cy="19451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根据主板是否集成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用户经常接触到的网卡主要包括集成网卡和独立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网卡两</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其中集成网卡将网卡芯片直接焊接到主板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一部分，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因此与主板具有较好的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兼容性。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而独立网卡则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插接到主板的扩展槽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在灵活性方面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更胜一筹。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市场上</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销售的新主板一般都集成了网卡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因此用户无须另外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选购网卡，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70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6900" y="2221012"/>
            <a:ext cx="172402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4114377"/>
            <a:ext cx="10415821" cy="263456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根据总线类型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根据网卡所属的总线类型可以将网卡划分为ＰＣＩ 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、ＵＳＢ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网卡、ＰＣＩ－Ｅｘｐｒｅｓｓ 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其中ＰＣＩ 网卡是目前应用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较为广泛</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的网卡类型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主板集成的网卡绝大多数都遵循ＰＣＩ 总线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ＵＳＢ 网卡则遵循支持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即插</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即用功能的ＵＳＢ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在无线局域网领域应用较为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广泛。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ＰＣＩ－Ｅｘｐｒｅｓｓ 接口根据总线位宽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而有所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差异，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它比ＰＣＩ 接口具有更快的数据传输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的ＰＣＩ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－Ｅｘｐｒｅｓｓ 接口的网卡可以插入到较长的ＰＣＩ－Ｅｘｐｒｅｓｓ 插槽中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几种常见的网卡如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r>
              <a:rPr lang="ii-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55646060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2845545"/>
            <a:ext cx="10415821" cy="30531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根据支持的网络带宽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网卡所支持的网络带宽是区分网卡档次的重要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按照该标准可以将网卡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10/100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ｓ自</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适应网卡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10/100/1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自适应网卡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10/100/1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自适应网卡是目前的主流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自适应能够自动侦测网络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带宽，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从而选择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合适</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的带宽以适应网络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环境，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随着万兆以太网</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Ｇｉｇａｂｉｔ Ｅｔｈｅｒｎｅｔ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技术逐步向桌面化方向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发展，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已经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出现在实际的应用环境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当中。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网卡带宽可以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达到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Ｍｂｉｔｓ， 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ｓ，从而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能够带给用户前所未有的高速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体验，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80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1353" y="523110"/>
            <a:ext cx="47625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941955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2685502"/>
            <a:ext cx="10415821" cy="337323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基本原理。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发送数据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网卡首先侦听介质上是否有载波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载波由电压指示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则认为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其他站点</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正在传送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继续侦听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介质。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一旦通信介质在一定时间段内</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称为帧间隙</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ＩＦＧ</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其最小值为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μ</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是安静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即没有被其他站点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占用，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则开始进行帧数据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同时继续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侦听</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介质，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以检测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冲突。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在发送数据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期间，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如果检测到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冲突，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则立即停止该次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向介质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发送一个“阻塞”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告知其他站点已经发生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冲突，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从而丢弃那些可能一直在接收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的受到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损坏的帧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并等待一段随机时间</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带冲突检测的载波监听多路访问</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Ｃａｒｒｉｅｒ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ＳｅｎｓｅＭｕｌｔｉｐｌｅ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Ａｃｃｅｓｓ ｗｉｔｈ Ｃｏｌｌｉｓｉｏｎ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Ｄｅｔｅｃｔｉｏｎ，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ＣＳＭＡ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确定等待时间的算法是二进制指数退避算法</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在等待一段随机时间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再进行新的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如果重传多次后</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仍发生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冲突，就</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放弃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发送。</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90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442913"/>
            <a:ext cx="5029200"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36244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920694"/>
            <a:ext cx="10310045" cy="188763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世纪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末期，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在激烈的市场竞争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许多公司被收购、吞并或破产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倒闭，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坚持下来的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公司</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都具备了成熟的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技术水平，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拥有了自己的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市场。 此后，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一般都将诸如联想、戴尔等厂商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生产</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的计算机称为品牌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为采用飞腾系列国产ＣＰＵ 的长城品牌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许多对计算机软、硬件有一定了解的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爱好者，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喜欢根据自己的使用需求选取不同的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配件，自行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这种自行采购各类配件进行组装的计算机称为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4989" y="3506947"/>
            <a:ext cx="6405759" cy="2429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947478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308142"/>
            <a:ext cx="10415821" cy="425962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光猫路由器一体机</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一般来说，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家庭中的基础上网设备包括</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光猫、路由器和无线设备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为用户提供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有线宽带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网络、无线Ｗｉ－Ｆｉ 及网络电视等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随着科技的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各网络运营商已经把光猫、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路由器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和无线功能整合到了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形成目前家庭使用最多的光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猫路由器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光猫路由器一体机的作用主要是将光信号调制解调成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路由器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能理解的电信号</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网络信号</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发送Ｗｉ－Ｆｉ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信号让</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多台设备可以同时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联网，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从而形成一个简单的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局域网， 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交换机</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交换机的英文名称为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“Ｓｗｉｔｃｈ”，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它是集线器的升级换代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从外观上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带有多</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个接口的长方形盒状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交换是按照通信两端传输信息的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用人工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或设备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自动完成的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把要传输的信息送到符合要求的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相应</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路由上的技术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统称。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它具有性价比高、高度灵活、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相对简单</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和易于实现等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广泛应用于各种不同类型的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网络中。</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01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0936" y="5039406"/>
            <a:ext cx="1790700"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3738" y="5167993"/>
            <a:ext cx="2066925"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822607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192870"/>
            <a:ext cx="10415821" cy="509678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按照现在复杂的网络构成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交换机被划分为接入层交换机、汇聚层交换机和核心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层交换机。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交换机的工作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交换机并不会把收到的每个数据信息都以广播的方式发给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客户端，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是因为交换机可以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ＭＡＣ 地址智能地转发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交换机存储的ＭＡＣ 地址表将ＭＡＣ 地址和交换机的接口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编号对应</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每当交换机收到客户端发送来的数据帧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它就会根据ＭＡＣ 地址－端口映射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表信息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判断该如何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转发。</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网络摄像头</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网络摄像头英文全称为Ｗｅｂ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Ｃａｍｅｒａ，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是一种结合传统摄像头与网络技术所产生的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新一代摄像头，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可以在标准的网络浏览器中监视其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影像。</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网络摄像头除了具备一般传统摄像头所有的图像捕捉功能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机内还内置了数字化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压缩控制器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和基于Ｗｅｂ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使得视频数据经压缩加密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通过局域网、Ｉｎｔｅｒｎｅｔ 或无线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送至终端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而终端用户可在计算机上使用标准的网络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浏览器，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根据网络摄像头的ＩＰ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对网络摄像头进行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访问，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实时监控目标现场的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并可对图像资料实时编辑和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存储，同时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还可以控制摄像头的云台和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镜头，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进行全方位地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监控，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11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5436351"/>
            <a:ext cx="21336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671510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931534"/>
            <a:ext cx="10415821" cy="36194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网络摄像头的分类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网络摄像头可分为数字摄像头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和模拟摄像头。</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数字摄像头是通过双绞线传输压缩的数字视频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模拟摄像头是通过同轴电缆传输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模拟信号。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数字摄像头与模拟摄像头除传输方式有区别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外，最主要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的区别是清晰度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数字摄像头可达到上百万像素的高清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效果。</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按照摄像头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网络摄像头可分为枪机、半球、球机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等。枪机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多用于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户外，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对防水防尘等级要求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半球多用于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室内，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一般镜头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范围广；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球机主要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360°</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无死角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监控。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按照传输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网络摄像头可以分为有线连接摄像头和无线连接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摄像头。</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按照摄像头的信号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清晰度，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网络摄像头又可以划分为标清摄像头和高清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摄像头。</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24424343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8" y="1274036"/>
            <a:ext cx="10310045" cy="198823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对等网在日常使用中非常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普遍。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了解组建对等网所需的设备和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材料，掌握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双绞线的制作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掌握设置计算机和传输控制协议</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互联网协议</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Ｔｒａｎｓｍｉｓｓｉｏｎ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ＣｏｎｔｒｏｌＰｒｏｔｏｃｏｌ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Ｉｎｔｅｒｎｅｔ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Ｐｒｏｔｏｃｏｌ，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熟悉常见网络测试命令的使用技巧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4756503" y="523111"/>
            <a:ext cx="570829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4123245"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 组建对等网</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8" y="3270482"/>
            <a:ext cx="10310045" cy="35702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局域网是将一个特定区域的计算机连接成一个可以互相通信的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比如学校、公司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、家庭</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、宿舍等的计算机都可以组建成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局域网。 因此，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在某个区域中有两台以上的计算机就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组建成一个简单的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局域网。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在局域网中如果彼此连接的计算机之间的地位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无主从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一台计算机既可作为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又可以作为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一般来说整个网络不依赖专用的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集中服务器，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这种网络称之为对等局域网</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Ｐｅｅｒ ｔｏ Ｐｅｅｒ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ＬＡＮ，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简称对等网</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组建</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对等网所需的设备和耗材</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交换机或路由器一台</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使用路由器可以实现宽带共享上网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现在普通家用光猫路</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由一体机一般也具有交换机或路由器的功能</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水晶头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若干。</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双绞线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若干。</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50215866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523110"/>
            <a:ext cx="10415821" cy="36194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压线钳一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网络连通性测试仪一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计算机、笔记本电脑或智能终端数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台。</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ＲＪ</a:t>
            </a: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45</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接口的定义、制作及检测</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ＲＪ</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接口是我们现在最常见的网络设备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它是一种网络接口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ＲＪ</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连接器俗称“水晶头”，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它是双绞线的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为模块式插孔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结构。 ＲＪ</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接口主要有两种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分别是ＥＩＡ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ＴＩＡ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568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和ＥＩＡ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ＴＩＡ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568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在ＥＩＡ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ＴＩＡ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568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 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与之相连</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根线分别定义为白绿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、白橙、蓝、白蓝、橙、白棕、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在ＥＩＡ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ＴＩＡ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568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 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与之相连</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根线分别定义为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白橙</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、橙、白绿、蓝、白蓝、绿、白棕、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21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6665" y="4325484"/>
            <a:ext cx="357187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696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251898"/>
            <a:ext cx="10415821" cy="27330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ＲＪ</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接口的定义</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ＲＪ</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接口</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根引脚的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定义，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制作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双绞线。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双绞线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是目前应用比较广泛的传输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介质，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根据是否具有屏蔽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屏蔽</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双绞线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Ｓｈｉｅｌｄｅｄ Ｔｗｉｓｔｅｄ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Ｐａｉｒ，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ＳＴＰ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和非屏蔽双绞线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Ｕｎｓｈｉｅｌｄｅｄ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ＴｗｉｓｔｅｄＰａｉｒ，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ＵＴＰ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平时使用最多的是超五类非屏蔽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双绞线，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根不同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颜色</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对成螺旋状扭在一起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构成，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两根相互绝缘的导线以螺旋形状绞合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在一起，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以减少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电磁干扰。</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31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575" y="3246212"/>
            <a:ext cx="603885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557584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3478191"/>
            <a:ext cx="10415821" cy="23637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检测方法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将网线两端的水晶头分别插入主测试仪和远程测试端的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ＲＪ</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端口，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将开关拨到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为慢速挡</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这时主测试仪和远程测试端的指示头就应该逐个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①直通连线的测试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测试直通连线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主测试仪的指示灯应该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逐个顺序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 而远程</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测试端的指示灯也应该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逐个顺序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如果是这种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说明直通线的连通性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没问题，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否则就得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重做。</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42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5713" y="291874"/>
            <a:ext cx="4600575"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546155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1023108"/>
            <a:ext cx="10415821" cy="43581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②交叉连线的测试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测试交叉连线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主测试仪的指示灯也应该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逐个顺序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远程测试端的指示灯应该是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的顺序逐个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这样，说明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交叉连线连通性没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否则就得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重做。</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③若网线两端的线序不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主测试仪的指示灯仍然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逐个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只是远程测试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端的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指示灯将按照与主测试端连通的线号的顺序逐个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 也就是说，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远程测试端不能按照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②的顺序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导线断路测试的现象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根导线断路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则主测试仪和远程测试端的对应线号的指示灯都不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亮， 其他的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灯仍然可以逐个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根导线断路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则主测试仪和远程测试端的指示灯全都不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导线短路测试的现象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①当有两根导线短路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主测试仪的指示灯仍然按照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的顺序逐个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而远程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端两根短路线所对应的指示灯将被同时点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其他的指示灯仍按正常的顺序逐个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根以上的导线短路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主测试仪的指示灯仍然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逐个顺序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闪亮， 而远程</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测试端的所有短路线对应的指示灯都不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亮。</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31357983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135872"/>
            <a:ext cx="10415821" cy="366869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两台计算机的对等网的连接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利用一根直通或交叉的双绞线直接将两台计算机连</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台计算机的对等网的连接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台计算机的对等网的一种连接方法是采用双网卡网桥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连接方式，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就是在其中一台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计算机上</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安装两块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另外两台计算机各安装一块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然后用双绞线连接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台计算机的对等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使用交换机作为中心设备将各计算机连接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组建一个物理和逻辑上都是星形的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拓扑结构如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52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664" y="5288643"/>
            <a:ext cx="237172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1264" y="5317218"/>
            <a:ext cx="201930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9814" y="4174218"/>
            <a:ext cx="2971800"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154566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2" y="393954"/>
            <a:ext cx="10415821" cy="31516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检查</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网络组件</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连接好计算机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首先我们要检查计算机系统的网络组件是否已经安装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桌面上右键单击“网络”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在弹出的快捷菜单中选择“属性”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在打开的“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和共享中心” 窗口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单击“查看活动网络” 中的“以太网”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Ｅｔｈｅｒｎｅｔ</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“ＷＬＡＮ”等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然后在打开的对话框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单击“属性”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所示的属性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所示对话框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检查以下网络组件是否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Ｍｉｃｒｏｓｏｆｔ 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客户端。</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Ｍｉｃｒｏｓｏｆｔ 网络的文件与打印机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共享。</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62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7702" y="2328861"/>
            <a:ext cx="2819400" cy="4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74692" y="3572087"/>
            <a:ext cx="4920343"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Ｉｎｔｅｒｎｅｔ 协议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或“Ｉｎｔｅｒｎｅｔ 协议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97619656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4694"/>
            <a:ext cx="10310045" cy="66725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发展阶段分类</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大型主机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阶段。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世纪</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年代，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是第一代电子管计算机的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经历了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计算机、晶体管计算机、集成电路计算机和大规模集成电路计算机的发展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历程， 计算机技术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逐渐走向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小型计算机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阶段。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世纪</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年代，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是对大型主机进行了第一次“缩小化”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的时期，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这样的计算机可以满足中小企业、事业单位的信息处理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价格可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接受。</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阶段。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世纪</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年代，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是对大型主机进行了第二次“缩小化”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的时期。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1976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年美国苹果公司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成立，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1977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年就推出了Ａｐｐｌｅ</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成功。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1981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年ＩＢＭ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公司</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推出ＩＢＭ－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此后它经历了若干代的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演进，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占领了ＰＣ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市场，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使ＰＣ 得到了很大的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普及。</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客户机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阶段，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即Ｃ</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阶段。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在客户机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服务器网络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服务器是网络的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核心，而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客户机是网络的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客户机向服务器获取所需要的网络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资源，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而服务器为客户机提供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必需</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资源。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结构的优点是能充分发挥客户机的处理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很多工作可以在客户机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再提交给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大大减轻了服务器的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压力。</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Ｉｎｔｅｒｎｅｔ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阶段，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也称互联网、因特网或网际网络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阶段。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互联网是广域网、局域网及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单机按照</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一定的通信协议组成的国际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计算机网络。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互联网具有全球性、海量性、匿名性、交互性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长性、即时性、多媒体性等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特征。</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云计算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阶段。 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2008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云计算</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Ｃｌｏｕｄ Ｃｏｍｐｕｔｉｎｇ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的概念逐渐流行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它正在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成为一</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个通俗和大众化的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词语。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企业与个人用户无须再投入昂贵的硬件购置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成本，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只需要通过互联网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来购买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、租赁计算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用户只需为自己需要的功能付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从而节约其他不必要的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成本。</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60828501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2" y="135421"/>
            <a:ext cx="10415821" cy="366869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更改计算机名与工作组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对等网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为了方便管理多台不同功能和作用的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局域网中</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创建多个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将不同的计算机按功能分别列入不同的组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然后同时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更改</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每台计算机的计算机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方便计算机之间的互访和日常的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管理。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右击桌面上的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“此电脑”，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然后在弹出的快捷菜单中选择“属性”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打开系统信息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在“计算机名、域和工作组设置” 区域单击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“更改设置”， 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然后在弹出的“系统属性” 对话框中单击“更改”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在弹出的“计算机名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域更改” 对话框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可以对工作组及计算机名进行更改</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使用默认</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的工作组名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更改完成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单击“确定”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然后重新启动计算机即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72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692" y="4367212"/>
            <a:ext cx="5267325"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7538" y="4367212"/>
            <a:ext cx="4752975"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494102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2" y="217970"/>
            <a:ext cx="10624460" cy="43088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属性。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单击桌面右下角的网络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然后选择“打开‘网络和Ｉｎｔｅｒｎｅｔ’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在打开的窗口中单击“更改适配器选项” 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链接，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在打开的“网络连接” 窗口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右击“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Ｅｔｈｅｒｎｅｔ</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图标，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的快捷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菜单中选择“属性”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Ｅｔｈｅｒｎｅｔ</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属性” 对话框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双击“Ｉｎｔｅｒｎｅｔ 协议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在弹出的对话框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根据实际选择“自动获得ＩＰ 地址” 或“使用下面的ＩＰ 地址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在这里我们使用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所示ＩＰ 地址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参数，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默认网关填路由器ＩＰ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以太网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ＩＰ地址</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需要和网关在同一网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域名系统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Ｄｏｍａｉｎ Ｎａｍｅ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Ｓｙｓｔｅｍ，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ＤＮＳ</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服务器地址可以选择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常用的， 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114.114.114.114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国内移动、电信和联通通用的ＤＮＳ 服务器地址</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83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442" y="4926781"/>
            <a:ext cx="5285480" cy="1658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7258" y="4654445"/>
            <a:ext cx="4816464" cy="2203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185331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2" y="2655560"/>
            <a:ext cx="4842337" cy="374256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常用</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网络测试命令</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一个局域网网络组建完成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我们可以使用一些Ｗｉｎｄｏｗｓ 系统自带的网络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网络状态和连接情况等进行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确保网络能正常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网络命令的使用需要在系统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ＭＳ－ＤＯＳ 方式” 窗口或命令提示符窗口中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其操作方法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同时按下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Ｗｉｎｄｏｗｓ</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调出“运行”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在“运行” 对话框中输入“ｃｍｄ” 后单击“确定”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打开命令提示符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窗口，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93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4434" y="155895"/>
            <a:ext cx="1704975"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7530" y="3479091"/>
            <a:ext cx="5048250"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089477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523110"/>
            <a:ext cx="10473878" cy="31516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Ｉｐｃｏｎｆｉｇ 命令</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显示当前计算机的ＴＣＰ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 配置参数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Ｉｐｃｏｎｆｉｇ 命令可用于显示当前的ＴＣＰ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 配置的设置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值。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这些信息一般用来检验人工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 设置是否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正确。 而且，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如果计算机和所在的局域网使用了动态主机配置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协议</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Ｄｙｎａｍｉｃ Ｈｏｓｔ Ｃｏｎｆｉｇｕｒａｔｉｏｎ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Ｐｒｏｔｏｃｏｌ，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ＤＨＣＰ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Ｉｐｃｏｎｆｉｇ 命令可以了解到计算机是否成功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地租用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到了一个ＩＰ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如果已经租用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则可以了解它目前得到的是什么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包括ＩＰ 地</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址、子网掩码和默认网关等网络配置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信息。下面</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是Ｉｐｃｏｎｆｉｇ 命令最常用的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Ｉｐｃｏｎｆｉｇ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当使用不带任何参数选项的Ｉｐｃｏｎｆｉｇ 命令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显示每个已经配置了的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的ＩＰ 地址、子网掩码和默认网关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值。</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03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2010" y="3690554"/>
            <a:ext cx="3385711" cy="2696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3694962"/>
            <a:ext cx="6409878" cy="25853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Ｉｐｃｏｎｆｉｇ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ａｌｌ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当使用ａｌｌ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Ｉｐｃｏｎｆｉｇ能为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ＤＮＳ 服务器和ＷＩＮＳ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Ｗｉｎｄｏｗｓ 网络名称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服务器显示它已配置且所有使用的附加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信息，并且</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能够显示内置于本地网卡中的物理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 如果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 地址是从ＤＨＣＰ 服务器租用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Ｉｐｃｏｎｆｉｇ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将显示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ＤＨＣＰ 服务器分配的ＩＰ 地址和租用地址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预计失效</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日期。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运行Ｉｐｃｏｎｆｉｇ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ａｌｌ 命令的结果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窗口，如图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426786005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290900"/>
            <a:ext cx="10473878" cy="477669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Ｐｉｎｇ 命令</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测试网络连通性</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Ｐｉｎｇ 命令是通过发送互联网控制报文协议</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Ｉｎｔｅｒｎｅｔ Ｃｏｎｔｒｏｌ Ｍｅｓｓａｇｅ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Ｐｒｏｔｏｃｏｌ，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ＩＣＭＰ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消息回应</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请求数据包来验证与另一台ＴＣＰ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 计算机是否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应答消息的接收情况将和往返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过程的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次数一起显示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出来。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Ｐｉｎｇ 是用于检测网络连接性、可到达性和名称解析等疑难问题的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常用命令。</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其命令格式如下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Ｐｉｎｇ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[&lt;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命令选项</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&gt;]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&lt;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目标ＩＰ 地址或域名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&gt;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Ｐｉｎｇ 命令是常用的网络故障排除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Ｐｉｎｇ 命令执行结束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会显示统计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Ｔｒａｃｅｒｔ 命令</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跟踪网络连接</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Ｔｒａｃｅｒｔ 命令是一个简单的网络诊断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测试某一个ＩＰ 地址都经过哪些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路由，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以及它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在ＩＰ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网络中每一跳的延迟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这里的延迟是指分组从信息源发送到目的地所需的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延迟也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许多的种类</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传播延迟、传输延迟、处理延迟、排队延迟</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Ｔｒａｃｅｒｔ 命令的格式如下</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13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0966" y="4557939"/>
            <a:ext cx="5572125"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11200" y="5252258"/>
            <a:ext cx="4354286"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Ｔｒａｃｅｒｔ</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[&lt;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命令选项</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&gt;]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&lt;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目标主机的名称或ＩＰ 地址</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&gt;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测试结果如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60277489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8" y="1434080"/>
            <a:ext cx="10310045" cy="166814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在小型公司、宿舍、家庭环境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主要使用光纤宽带上网方式接入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互联网。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任务的学习，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将掌握光猫路由器一体机、无线路由器和无线摄像头等网络设备的安装和设置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5219770" y="523111"/>
            <a:ext cx="524503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4586512"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 使用宽带上网</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8" y="3102229"/>
            <a:ext cx="10310045" cy="28315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的上网方式</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常见的上网方式有如下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几种。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使用光猫路由器一体机拨号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使用网线接入局域网</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如学校、公司等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使用无线网卡接入无线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通过专线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通常是光纤</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接入ＩＳＰ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Ｉｎｔｅｒｎｅｔ Ｓｅｒｖｉｃｅ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Ｐｒｏｖｉｄｅｒ，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因特网服务提供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商， 包括中国</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电信、中国移动和中国联通等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19398159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155895"/>
            <a:ext cx="10473878" cy="51460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如果是笔记本电脑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那么上网方式又可分为如下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几种。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直接插网线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双绞线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进行非对称数字用户线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Ａｓｙｍｍｅｔｒｉｃ Ｄｉｇｉｔａｌ Ｓｕｂｓｃｒｉｂｅｒ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Ｌｉｎｅ，ＡＤＳＬ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或局域网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接入。</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直接打开无线网络设置进行无线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使用手机数据线或手机Ｗｉ－Ｆｉ 热点分享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网络设备的使用</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光猫路由器一体机的安装与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一般家庭在安装光纤宽带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ＩＳＰ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如中国电信、中国移动、中国联通</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都会自带一台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拨号上网、双频Ｗｉ－Ｆｉ、互联网电视</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Ｉｎｔｅｒｎｅｔ Ｐｒｏｔｏｃｏｌ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Ｔｅｌｅｖｉｓｉｏｎ，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ＩＰＴＶ</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功能于一体的光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猫路由器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用于连接家里的宽带电视、台式计算机和手机、平板电脑</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移动设备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的网络。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下面我们以中国电信的天翼网关为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介绍光猫路由器的安装和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配置方法。</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光猫路由器一体机安装和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设备接口如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①将入户光纤接头插入一体机的光纤Ｇ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端口。</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24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4813" y="5480278"/>
            <a:ext cx="3152775"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806609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212644"/>
            <a:ext cx="10473878" cy="40380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②用一根制作好的双绞线一端连接一体机的“悦ｍｅ”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ＩＰＩＶ</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另一端连接智能机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顶盒</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的“ＷＡＮ”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通过ＨＤＭＩ 数据线连接液晶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实现ＩＰＴＶ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③再用一根制作好的双绞线一端连接一体机的“网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口</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其中“网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口</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“网口</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连接有线网络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可随意连接任意一个接口</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另一端连接台式计算机或笔记本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电脑，实现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宽带网络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④如果家里有座机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电话，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可以用一根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ＲＪ</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的电话线一端连接一体机的“电话”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连接座机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电话。</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插入</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适配器，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电源指示灯就会亮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 等待</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光猫路由器一体机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才会</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光猫路由器一体机的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①首先查看一体机背面的网络设备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了解设备配置ＩＰ、账号和密码等相关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②修改配置计算机的ＩＰ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配置方法见“设置ＴＣＰ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 属性” 相关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将本机ＩＰ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和光猫路由器一体机ＩＰ 地址设在同一网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34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7507" y="4352471"/>
            <a:ext cx="504825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299908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89064"/>
            <a:ext cx="10473878"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③打开计算机上的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浏览器，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在浏览器中输入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192.168.1.1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登录</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输入账号和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进入管理界面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44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8108" y="904590"/>
            <a:ext cx="3438525"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6604" y="904590"/>
            <a:ext cx="433387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046" y="4838699"/>
            <a:ext cx="3676650"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74693" y="3153732"/>
            <a:ext cx="10473878"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④在管理界面上单击“高级设置” 选项卡进入“高级配置”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这里可以查看网关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状态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、网关信息、局域网设置及修改登录信息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这里使用默认参数</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可根据实际情况进行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相应</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修改</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⑤单击“ＷｉＦｉ 设置”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用户可以更改Ｗｉ－Ｆｉ 的名称和登录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更改Ｗｉ－Ｆｉ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尽量设置一个不过于简单又容易记住的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445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87017" y="4867274"/>
            <a:ext cx="5353050"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78524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Text Placeholder 3">
            <a:extLst>
              <a:ext uri="{FF2B5EF4-FFF2-40B4-BE49-F238E27FC236}">
                <a16:creationId xmlns="" xmlns:a16="http://schemas.microsoft.com/office/drawing/2014/main" id="{C37D5836-25C6-47C6-B685-489CBCBDC111}"/>
              </a:ext>
            </a:extLst>
          </p:cNvPr>
          <p:cNvSpPr txBox="1">
            <a:spLocks/>
          </p:cNvSpPr>
          <p:nvPr/>
        </p:nvSpPr>
        <p:spPr>
          <a:xfrm>
            <a:off x="774693" y="127138"/>
            <a:ext cx="10473878" cy="11572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⑥用户还可以单击“终端设备”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查看当前连接的有线和无线终端设备使用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情况，对于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占用带宽较高的设备可以进行网络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限制，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还可以将不明终端设备加入黑名单以禁止其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使用网络，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⑦设置完成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单击右上角的“退出”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74693" y="3690554"/>
            <a:ext cx="10473878" cy="31023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无线路由器的设置</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无线路由器是用于用户上网、带有无线覆盖功能的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路由器。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无线路由器可以看作是一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个转发器，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将接入的宽带网络信号通过有线和无线的方式分别提供给不同的网络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上网需求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如有线提供给台式计算机上网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无线提供给笔记本电脑、手机和平板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电脑等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具有无线上网功能的智能设备上网使用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下面讲解无线路由器连接和配置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无线路由器的安装和连接如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①首先将ＡＤＳＬ 调制解调器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Ｍｏｄｅｍ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的宽带网线插入无线路由器的ＷＡＮ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一根</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网线分别连接无线路由器的ＬＡＮ 口和配置用计算机的网络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54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419" y="1430498"/>
            <a:ext cx="4924425"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605307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6" y="621058"/>
            <a:ext cx="10310045" cy="449353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拓展阅读</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项目小结</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计算机的发展和基本工作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计算机的系统组成和分类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思考练习</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项目工单略</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5219" y="1229859"/>
            <a:ext cx="1514475"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601411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74693" y="298945"/>
            <a:ext cx="10473878"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电源适配器插入无线路由器电源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电源指示灯亮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 等待</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ｍｉｎ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无线路由器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才会正常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接下来就可以对无线路由器进行参数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64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9007" y="1066907"/>
            <a:ext cx="3905250"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3484416"/>
            <a:ext cx="10473878" cy="11572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无线路由器的参数配置</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这里以ＴＰ－ＬＩＮＫ 无线路由器为例</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①打开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浏览器，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在地址栏内输入无线路由器提供的ＩＰ 地址</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具体查看说明书</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在弹出的登录界面中分别输入管理账号和密码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默认都为ａｄｍｉｎ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64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8525" y="4749120"/>
            <a:ext cx="531495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955315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74693" y="298945"/>
            <a:ext cx="10473878"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②弹出无线路由器的工作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单击右下角“路由设置”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路由器的“路由设置”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4356561"/>
            <a:ext cx="10473878" cy="188763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③单击左侧“上网设置”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右侧显示“ＷＡＮ 口连接类型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提供</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种方式上网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宽带拨号上网、固定ＩＰ 地址和自动获得ＩＰ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用户可以根据实际情况选择上网连接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的类型，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一般选择自动获得ＩＰ 地址进行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④然后单击左侧“无线设置”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可以设置无线热点名称、无线密码、无线信道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模式和频段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带宽，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建议用户设置一个符合复杂性要求的无线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75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8973" y="1530576"/>
            <a:ext cx="332422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75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3452" y="1530576"/>
            <a:ext cx="2981325"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346431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2689758"/>
            <a:ext cx="10473878" cy="11572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⑤单击“ＬＡＮ 口设置”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用户可以对内部局域网的ＩＰ 地址段和子网掩码等内容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一般使用默认项即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⑥单击“修改管理员密码”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可以对管理员在登录无线路由器时的密码进行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重新设置，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85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2367" y="155895"/>
            <a:ext cx="29813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85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1866" y="246382"/>
            <a:ext cx="3057525"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854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3292" y="4303259"/>
            <a:ext cx="3200400"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854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21866" y="4246109"/>
            <a:ext cx="3371850"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087644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96089"/>
            <a:ext cx="10473878" cy="39395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用户可以在无线路由器工作界面分别单击“网络状态” “设备管理” 等查看无线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路由器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的工作状态以及网络设置连接使用情况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无线监控摄像头的安装与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无线监控摄像头的优势在于它在技术上实现了零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布线，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不仅美观而且方便好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便于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移动，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用户还可以通过无线技术连接到家庭或店铺的Ｗｉ－Ｆｉ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从而方便在手机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应用程序</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Ａｐｐ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和计算机客户端上进行实时预览和录像调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也可以在任何地</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方远程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监控。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下面以ＴＬ－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ＩＰＣ</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介绍一下无线监控摄像头的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配置前请先用手机安装ＴＰ－ＬＩＮＫ 安防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Ａｐｐ，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Ａｐｐ 在应用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市场下载。</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在断电情况下将Ｍｉｃｒｏ ＳＤ 卡插入ＳＤ 卡槽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插入ＳＤ 卡时务必注意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卡的金属片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朝向</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与卡槽引导标识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对准卡槽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勿强行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95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0352" y="4379460"/>
            <a:ext cx="5343525"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764803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828088"/>
            <a:ext cx="10473878" cy="26755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把无线监控摄像头放在路由器跟前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先配置再安装</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使用随包装配置的电源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适配器给</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摄像头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供电，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此时系统指示灯为红色长亮且转动自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如果需要无线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请勿将网线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摄像头网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手机需要连接上路由器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ＧＨｚ 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打开手机安装的ＴＰ－ＬＩＮＫ 安防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Ａｐｐ，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输入注册好的ＴＰ－ＬＩＮＫ ＩＤ 账号和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如果没有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ＴＰ－ＬＩＮＫ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请单击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“新用户注册”，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注册后再重新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登录，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进入Ａｐｐ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在预览界面右上角单击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扫描ＴＬ－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ＩＰＣ</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机身的二维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添加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监控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摄像头，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05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9463" y="3690554"/>
            <a:ext cx="555307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840643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037376"/>
            <a:ext cx="10473878" cy="22569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按照Ａｐｐ 上的提示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查看摄像头的指示灯是否为红绿交替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红绿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闪烁代表摄像头已经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请将摄像头恢复出厂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复位方法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使用尖状物按住ＳＤ 卡槽旁边的Ｒｅｓｅｔ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小孔</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左右，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即可将摄像头恢复出厂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ＴＰ－ＬＩＮＫ 安防Ａｐｐ 会自动检测到手机连接的无线信号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名称，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在密码框中输入无线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ＩＰＣ</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ＧＨｚ 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ＧＨｚ 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请确保</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手机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ＧＨｚ 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16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3757" y="3506948"/>
            <a:ext cx="4095750" cy="255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111307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523110"/>
            <a:ext cx="10473878" cy="19368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大约</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Ａｐｐ 界面显示添加摄像头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并自动返回到设备列表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有ＳＤ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卡格式化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请单击“格式化ＳＤ 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完成后单击设备进入预览界面可以看到实时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监控画面，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待无线监控摄像头配置完成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将摄像头断电并安装到需要的监控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摄像头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自动连接无线信号并进行监控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录像。 最后，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用户可以在安装有ＴＰ－ＬＩＮＫ 安防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Ａｐｐ的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任何设备上查看远程监控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画面，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从而完成无线监控摄像头安装和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配置。</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26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5825" y="2599941"/>
            <a:ext cx="2800350" cy="218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74693" y="4967991"/>
            <a:ext cx="10473878" cy="162506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操作实践</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双绞线的制作</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实验目的及要求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熟悉双绞线的制作方法并理解和掌握其排序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掌握网络布线的基本概念和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知识。</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52926769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6" y="780859"/>
            <a:ext cx="10310045" cy="491211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拓展阅读</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项目小结</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网卡、光猫路由器一体机、交换机和网络摄像头的类型和基本工作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对等网的硬件安装及其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结构。</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宽带上网和常用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常用网络设备的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思考练习</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项目工单略</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36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7696" y="1228725"/>
            <a:ext cx="1504950"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577180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0A5C77A8-0839-4F63-BDED-43D271F9B7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364" t="34457" b="11375"/>
          <a:stretch/>
        </p:blipFill>
        <p:spPr>
          <a:xfrm rot="10800000">
            <a:off x="3372761" y="864136"/>
            <a:ext cx="5807210" cy="57611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9360309" y="2769870"/>
            <a:ext cx="2831691" cy="2585323"/>
          </a:xfrm>
          <a:prstGeom prst="rect">
            <a:avLst/>
          </a:prstGeom>
          <a:noFill/>
        </p:spPr>
        <p:txBody>
          <a:bodyPr wrap="square" rtlCol="0">
            <a:spAutoFit/>
          </a:bodyPr>
          <a:lstStyle/>
          <a:p>
            <a:pPr>
              <a:lnSpc>
                <a:spcPct val="150000"/>
              </a:lnSpc>
            </a:pP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学习目标</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知道计算机系统维护的</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概念。</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能维护保养</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主机。</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能维护保养液晶显示</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器。</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能维护保养键盘、</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鼠标。</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能维护</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计算机系统。</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能维护保养</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外围设备。</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能维护保养智能移动</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终端。</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树立节能环保、安全操作等</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意识。</a:t>
            </a:r>
            <a:endParaRPr lang="en-US" altLang="zh-CN" sz="12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矩形 3"/>
          <p:cNvSpPr/>
          <p:nvPr/>
        </p:nvSpPr>
        <p:spPr>
          <a:xfrm>
            <a:off x="8183880" y="1257300"/>
            <a:ext cx="3657600" cy="126555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87A3935-3BB5-4A27-926A-04DB52F9C512}"/>
              </a:ext>
            </a:extLst>
          </p:cNvPr>
          <p:cNvSpPr txBox="1"/>
          <p:nvPr/>
        </p:nvSpPr>
        <p:spPr>
          <a:xfrm>
            <a:off x="182499" y="128841"/>
            <a:ext cx="3062515" cy="707886"/>
          </a:xfrm>
          <a:prstGeom prst="rect">
            <a:avLst/>
          </a:prstGeom>
          <a:noFill/>
        </p:spPr>
        <p:txBody>
          <a:bodyPr wrap="square" rtlCol="0">
            <a:spAutoFit/>
          </a:bodyPr>
          <a:lstStyle/>
          <a:p>
            <a:r>
              <a:rPr lang="zh-CN" altLang="en-US" sz="4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项目七</a:t>
            </a:r>
            <a:endPar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a:extLst>
              <a:ext uri="{FF2B5EF4-FFF2-40B4-BE49-F238E27FC236}">
                <a16:creationId xmlns="" xmlns:a16="http://schemas.microsoft.com/office/drawing/2014/main" id="{116ED4FA-2886-4C15-830D-780157D834D2}"/>
              </a:ext>
            </a:extLst>
          </p:cNvPr>
          <p:cNvSpPr/>
          <p:nvPr/>
        </p:nvSpPr>
        <p:spPr>
          <a:xfrm>
            <a:off x="306281" y="836727"/>
            <a:ext cx="218884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8778"/>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文本框 9">
            <a:extLst>
              <a:ext uri="{FF2B5EF4-FFF2-40B4-BE49-F238E27FC236}">
                <a16:creationId xmlns="" xmlns:a16="http://schemas.microsoft.com/office/drawing/2014/main" id="{685212FD-CD0D-482A-97AD-D9FA10555979}"/>
              </a:ext>
            </a:extLst>
          </p:cNvPr>
          <p:cNvSpPr txBox="1"/>
          <p:nvPr/>
        </p:nvSpPr>
        <p:spPr>
          <a:xfrm>
            <a:off x="191437" y="1074419"/>
            <a:ext cx="2846732" cy="1077218"/>
          </a:xfrm>
          <a:prstGeom prst="rect">
            <a:avLst/>
          </a:prstGeom>
          <a:noFill/>
        </p:spPr>
        <p:txBody>
          <a:bodyPr wrap="square" rtlCol="0">
            <a:spAutoFit/>
          </a:bodyPr>
          <a:lstStyle/>
          <a:p>
            <a:r>
              <a:rPr lang="zh-CN" altLang="en-US"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维护计算机系统</a:t>
            </a:r>
            <a:endParaRPr lang="zh-CN" altLang="en-US" sz="3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 name="矩形 1">
            <a:extLst>
              <a:ext uri="{FF2B5EF4-FFF2-40B4-BE49-F238E27FC236}">
                <a16:creationId xmlns="" xmlns:a16="http://schemas.microsoft.com/office/drawing/2014/main" id="{713F6DAA-6DF6-476A-A85C-5CFEA61E03DD}"/>
              </a:ext>
            </a:extLst>
          </p:cNvPr>
          <p:cNvSpPr/>
          <p:nvPr/>
        </p:nvSpPr>
        <p:spPr>
          <a:xfrm>
            <a:off x="627059" y="3744686"/>
            <a:ext cx="1219200" cy="3113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6726988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480611" y="2151637"/>
            <a:ext cx="8143920" cy="3785652"/>
          </a:xfrm>
          <a:prstGeom prst="rect">
            <a:avLst/>
          </a:prstGeom>
          <a:noFill/>
        </p:spPr>
        <p:txBody>
          <a:bodyPr wrap="square" rtlCol="0">
            <a:spAutoFit/>
          </a:bodyPr>
          <a:lstStyle/>
          <a:p>
            <a:pPr>
              <a:lnSpc>
                <a:spcPct val="150000"/>
              </a:lnSpc>
            </a:pP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维护计算机系统指的是为保证计算机系统能够正常运行而进行的定期检测、维护和</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优化，主要</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从硬件和软件方面</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入手。 </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硬件方面包括计算机主要部件的保养和</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升级， </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软件方面包括</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计算机操作</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系统的更新和杀</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毒。 </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计算机已成为不可缺少的</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工具， </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而且随着信息技术的</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发展， 计算机</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在使用中面临越来越多的系统维护和管理</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如系统硬件故障、软件故障、病毒防范</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、系统升级等。 </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如果不能及时有效地处理好这些</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将会给工作和生活带来</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影响。 </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下面将</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对计算机</a:t>
            </a:r>
            <a:r>
              <a:rPr lang="zh-CN" altLang="en-US" sz="20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主要部件的保养和维护加以</a:t>
            </a:r>
            <a:r>
              <a:rPr lang="zh-CN" altLang="en-US" sz="20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介绍。</a:t>
            </a:r>
            <a:endParaRPr lang="en-US" altLang="zh-CN" sz="20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矩形 3"/>
          <p:cNvSpPr/>
          <p:nvPr/>
        </p:nvSpPr>
        <p:spPr>
          <a:xfrm>
            <a:off x="8183880" y="347473"/>
            <a:ext cx="3657600" cy="126555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87A3935-3BB5-4A27-926A-04DB52F9C512}"/>
              </a:ext>
            </a:extLst>
          </p:cNvPr>
          <p:cNvSpPr txBox="1"/>
          <p:nvPr/>
        </p:nvSpPr>
        <p:spPr>
          <a:xfrm>
            <a:off x="182499" y="128841"/>
            <a:ext cx="3062515" cy="707886"/>
          </a:xfrm>
          <a:prstGeom prst="rect">
            <a:avLst/>
          </a:prstGeom>
          <a:noFill/>
        </p:spPr>
        <p:txBody>
          <a:bodyPr wrap="square" rtlCol="0">
            <a:spAutoFit/>
          </a:bodyPr>
          <a:lstStyle/>
          <a:p>
            <a:r>
              <a:rPr lang="zh-CN" altLang="en-US" sz="4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项目七</a:t>
            </a:r>
            <a:endPar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a:extLst>
              <a:ext uri="{FF2B5EF4-FFF2-40B4-BE49-F238E27FC236}">
                <a16:creationId xmlns="" xmlns:a16="http://schemas.microsoft.com/office/drawing/2014/main" id="{116ED4FA-2886-4C15-830D-780157D834D2}"/>
              </a:ext>
            </a:extLst>
          </p:cNvPr>
          <p:cNvSpPr/>
          <p:nvPr/>
        </p:nvSpPr>
        <p:spPr>
          <a:xfrm>
            <a:off x="306281" y="836727"/>
            <a:ext cx="218884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8778"/>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文本框 9">
            <a:extLst>
              <a:ext uri="{FF2B5EF4-FFF2-40B4-BE49-F238E27FC236}">
                <a16:creationId xmlns="" xmlns:a16="http://schemas.microsoft.com/office/drawing/2014/main" id="{685212FD-CD0D-482A-97AD-D9FA10555979}"/>
              </a:ext>
            </a:extLst>
          </p:cNvPr>
          <p:cNvSpPr txBox="1"/>
          <p:nvPr/>
        </p:nvSpPr>
        <p:spPr>
          <a:xfrm>
            <a:off x="191437" y="1074419"/>
            <a:ext cx="2846732" cy="1077218"/>
          </a:xfrm>
          <a:prstGeom prst="rect">
            <a:avLst/>
          </a:prstGeom>
          <a:noFill/>
        </p:spPr>
        <p:txBody>
          <a:bodyPr wrap="square" rtlCol="0">
            <a:spAutoFit/>
          </a:bodyPr>
          <a:lstStyle/>
          <a:p>
            <a:r>
              <a:rPr lang="zh-CN" altLang="en-US"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维护计算机系统</a:t>
            </a:r>
            <a:endParaRPr lang="zh-CN" altLang="en-US" sz="3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 name="矩形 1">
            <a:extLst>
              <a:ext uri="{FF2B5EF4-FFF2-40B4-BE49-F238E27FC236}">
                <a16:creationId xmlns="" xmlns:a16="http://schemas.microsoft.com/office/drawing/2014/main" id="{713F6DAA-6DF6-476A-A85C-5CFEA61E03DD}"/>
              </a:ext>
            </a:extLst>
          </p:cNvPr>
          <p:cNvSpPr/>
          <p:nvPr/>
        </p:nvSpPr>
        <p:spPr>
          <a:xfrm>
            <a:off x="627059" y="3744686"/>
            <a:ext cx="1219200" cy="3113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72558967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0A5C77A8-0839-4F63-BDED-43D271F9B7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364" t="34457" b="11375"/>
          <a:stretch/>
        </p:blipFill>
        <p:spPr>
          <a:xfrm rot="10800000">
            <a:off x="3372761" y="864136"/>
            <a:ext cx="5807210" cy="57611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9360309" y="2769870"/>
            <a:ext cx="2831691" cy="2585323"/>
          </a:xfrm>
          <a:prstGeom prst="rect">
            <a:avLst/>
          </a:prstGeom>
          <a:noFill/>
        </p:spPr>
        <p:txBody>
          <a:bodyPr wrap="square" rtlCol="0">
            <a:spAutoFit/>
          </a:bodyPr>
          <a:lstStyle/>
          <a:p>
            <a:pPr>
              <a:lnSpc>
                <a:spcPct val="150000"/>
              </a:lnSpc>
            </a:pP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学习目标</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认识主机</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部件。</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存储设备。</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认识基本输入</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能选购主机</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部件。</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能选购</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存储设备。</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能选购基本输入</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了解国家信息技术创新发展核心战略</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自主可</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控。</a:t>
            </a:r>
            <a:endParaRPr lang="en-US" altLang="zh-CN" sz="12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矩形 3"/>
          <p:cNvSpPr/>
          <p:nvPr/>
        </p:nvSpPr>
        <p:spPr>
          <a:xfrm>
            <a:off x="8183880" y="1257300"/>
            <a:ext cx="3657600" cy="126555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87A3935-3BB5-4A27-926A-04DB52F9C512}"/>
              </a:ext>
            </a:extLst>
          </p:cNvPr>
          <p:cNvSpPr txBox="1"/>
          <p:nvPr/>
        </p:nvSpPr>
        <p:spPr>
          <a:xfrm>
            <a:off x="182499" y="128841"/>
            <a:ext cx="3062515" cy="707886"/>
          </a:xfrm>
          <a:prstGeom prst="rect">
            <a:avLst/>
          </a:prstGeom>
          <a:noFill/>
        </p:spPr>
        <p:txBody>
          <a:bodyPr wrap="square" rtlCol="0">
            <a:spAutoFit/>
          </a:bodyPr>
          <a:lstStyle/>
          <a:p>
            <a:r>
              <a:rPr lang="zh-CN" altLang="en-US" sz="4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a:t>
            </a:r>
            <a:r>
              <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a:t>
            </a:r>
            <a:endPar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a:extLst>
              <a:ext uri="{FF2B5EF4-FFF2-40B4-BE49-F238E27FC236}">
                <a16:creationId xmlns="" xmlns:a16="http://schemas.microsoft.com/office/drawing/2014/main" id="{116ED4FA-2886-4C15-830D-780157D834D2}"/>
              </a:ext>
            </a:extLst>
          </p:cNvPr>
          <p:cNvSpPr/>
          <p:nvPr/>
        </p:nvSpPr>
        <p:spPr>
          <a:xfrm>
            <a:off x="306281" y="836727"/>
            <a:ext cx="218884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8778"/>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文本框 9">
            <a:extLst>
              <a:ext uri="{FF2B5EF4-FFF2-40B4-BE49-F238E27FC236}">
                <a16:creationId xmlns="" xmlns:a16="http://schemas.microsoft.com/office/drawing/2014/main" id="{685212FD-CD0D-482A-97AD-D9FA10555979}"/>
              </a:ext>
            </a:extLst>
          </p:cNvPr>
          <p:cNvSpPr txBox="1"/>
          <p:nvPr/>
        </p:nvSpPr>
        <p:spPr>
          <a:xfrm>
            <a:off x="191437" y="1074419"/>
            <a:ext cx="2846732" cy="1077218"/>
          </a:xfrm>
          <a:prstGeom prst="rect">
            <a:avLst/>
          </a:prstGeom>
          <a:noFill/>
        </p:spPr>
        <p:txBody>
          <a:bodyPr wrap="square" rtlCol="0">
            <a:spAutoFit/>
          </a:bodyPr>
          <a:lstStyle/>
          <a:p>
            <a:r>
              <a:rPr lang="zh-CN" altLang="en-US"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认识和选购计算机配件</a:t>
            </a:r>
            <a:endParaRPr lang="zh-CN" altLang="en-US" sz="3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 name="矩形 1">
            <a:extLst>
              <a:ext uri="{FF2B5EF4-FFF2-40B4-BE49-F238E27FC236}">
                <a16:creationId xmlns="" xmlns:a16="http://schemas.microsoft.com/office/drawing/2014/main" id="{713F6DAA-6DF6-476A-A85C-5CFEA61E03DD}"/>
              </a:ext>
            </a:extLst>
          </p:cNvPr>
          <p:cNvSpPr/>
          <p:nvPr/>
        </p:nvSpPr>
        <p:spPr>
          <a:xfrm>
            <a:off x="627059" y="3744686"/>
            <a:ext cx="1219200" cy="3113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37033552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8" y="1434079"/>
            <a:ext cx="10310045" cy="166814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计算机主机箱</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包括其内部设备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是一台计算机最主要的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我们</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将掌握维护保养主机的相关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知识。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5219770" y="523111"/>
            <a:ext cx="524503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4586512"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 维护保养主机</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8" y="3199538"/>
            <a:ext cx="10310045"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主要的维护方法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经常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计算机不能长时间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特别是在潮湿的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季节，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为了避免主机因受潮而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造成短路，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应当隔一段时间就开一次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经常用的计算机反而不容易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但如果家居周围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没有避雷针，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在打雷时不要开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并且将所有的插头都拔下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包括网线</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46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8657" y="4677329"/>
            <a:ext cx="2638425"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75476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723364"/>
            <a:ext cx="10473878" cy="50475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夏天时注意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避免在没有空调的房间里长时间用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运行过热会导致运行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过慢而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死机。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冬天注意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防冻，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计算机过冷会导致开不了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不用计算机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要用透气而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遮盖</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性又强的软布将显示器、机箱、键盘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盖起来，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从而很好地防止灰尘进入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尽量不要频繁开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关机，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暂时不用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可使用计算机的屏幕保护或休眠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在使用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时不要搬动机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不要让计算机受到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震动，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也不要在开机状态下带电拔插硬件设备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ＵＳＢ等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支持热插拔的设备除外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使用带过载保护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个插脚的电源插座能有效地减少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静电，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若手能感应到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静电，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一根漆包线，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一头缠绕在机箱后面板上</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如风扇出风口</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另一头最好缠绕在自来水管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无法</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找到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自来水管，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可就近找其他替代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物品，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只要是金属物体且能同大地</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土壤</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接触的就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行。</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养成良好的操作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习惯，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尽量减少装、卸软件的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遵循严格的开关机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应先开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如显示器、音箱、打印机、扫描仪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再开机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反之关机应先关闭机箱电源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目前大多数计算机的系统都是能自动关闭机箱电源的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计算机周围不要放置水或其他流质的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东西，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以免将液体洒落到计算机设备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不要在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机箱</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上放很多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东西，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特别是机箱后面放太多东西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会影响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34305455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692501"/>
            <a:ext cx="10473878" cy="19451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应该整理并捆扎好机箱后面的各种线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缆，这样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既美观大方又方便日后清洁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整理。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每过半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对计算机进行一次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大扫除，彻底</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清除内部的污垢和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灰尘，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尤其是主机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 但如果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对硬件不是很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熟悉，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建议请专业的计算机维护人员进行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养成劳逸结合的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习惯，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不要过度使用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过度使用计算机将会缩短计算机的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使用寿命，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对使用者的身体伤害则更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6192571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8" y="1643367"/>
            <a:ext cx="10310045" cy="124957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液晶显示器是计算机最重要的输出设备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我们将掌握维护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保养液晶显示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器的相关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知识。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6609574" y="523111"/>
            <a:ext cx="3855226"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5976316"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 维护保养液晶显示器</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2916422"/>
            <a:ext cx="7030353" cy="31023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所示为液晶显示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主要的维护方法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将显示屏的亮度调到相对较低的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水平，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眼睛舒适</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佳。</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不使用计算机时尽量关闭显示器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电源开关， 这样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在节约用电的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避免显示器元器件过快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老化。</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保持环境的温度、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湿度。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不要让任何潮湿的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东西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如果显示器已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受潮，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必须尽快断开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显示器放置到比较温暖干燥的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以便水分及时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蒸发，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然后才可以打开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对潮湿的显示器加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易导致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液晶电极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腐蚀，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进而造成不可逆转的永久性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57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2799" y="3486541"/>
            <a:ext cx="2085975"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805183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851654"/>
            <a:ext cx="10473878" cy="42103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避免不必要的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震动。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显示器可以说是公认的最敏感的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它含有相当比例的敏感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玻璃电气元件，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屏幕十分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脆弱，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要尽量避免强烈的冲击和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震动，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以防显示器屏幕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受损。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不要在屏幕上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指指点点，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以免造成屏幕出现坏点或颜色不自然等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使用推荐的显示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分辨率。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液晶显示器的显示原理与阴极射线管显示器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最佳</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分辨率下的液晶显示器会把显卡输出的模拟显示信号转化成带具体地址信息的显示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信号，然后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送入液晶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直接将显示信号加到相对应像素的驱动管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对这样点对点输出的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情况，使用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显示器推荐的最佳分辨率无疑是相当重要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不轻易拆卸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在质保期内未经许可的维修和变更都是不允许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拨打售后服务电话进行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报修。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正确清除液晶显示器表面的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污垢。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如果发现液晶显示器表面有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污垢，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可以使用柔软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、非</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纤维材料</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比如脱脂棉、镜头纸或眼镜布等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蘸水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如果无法达到清理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效果，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考虑购买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液晶专用清洁产品来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特别注意的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切忌选用含有氨、酒精及无机盐类成分的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清理。</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97563783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8" y="1643367"/>
            <a:ext cx="10310045" cy="124957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键盘、鼠标是计算机最常用的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我们将掌握维护保养键盘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的相关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知识。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6842009" y="523111"/>
            <a:ext cx="362279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6208751"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 维护保养键盘、 鼠标</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2892940"/>
            <a:ext cx="10078353" cy="19451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使用计算机的人都希望拥有一个方便舒适的键盘和一个灵活顺手的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示。这样，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他们在使用计算机工作和学习时能更加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得心应手。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对键盘和鼠标的日常维护和保养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有助于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提高其灵活性和舒适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度。</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保养键盘</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键盘是人机交互使用频繁的一种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外部设备，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使用和维护对计算机的正常工作和避免键盘故障是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十分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一般来说在键盘的使用和维护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应该注意以下一些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67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107" y="4989966"/>
            <a:ext cx="2295525"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303641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714822"/>
            <a:ext cx="10473878" cy="494904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注意保持键盘的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过多的尘土会影响键盘的正常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有时甚至造成误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碎屑或水渍落入键的缝隙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会使键被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严重时造成短路等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键盘的维护主要就是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定期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清洁表面的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污垢，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一般清洁时可以用柔软干净的湿布擦拭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对于顽固的污渍可以用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中性</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的清洁剂或者少量洗衣粉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去除，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最后还要用湿布再擦洗一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对于缝隙内的污垢可以用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棉签清洁，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所有的清洁工作都不要用医用消毒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酒精，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以免对塑料部件产生不良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影响。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过程请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在关机状态下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所使用的湿布不宜过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以免水滴进入键盘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对于电容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 很多</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时候是电容极间不洁净导致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如果某些键位出现反应迟钝的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则需要打开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键盘，进行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内部除尘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对于机械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有些按键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可能是键帽下弹性部件的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没有备件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的情况下可以用一些不太常用的按键替换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切忌将液体洒到键盘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因为大多数键盘没有防溅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装置，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一旦有液体流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则会使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受到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造成接触不良、腐蚀电路和短路等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如果有大量液体意外进入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 应当尽快关机，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将键盘接口拔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在清洁完键盘表面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打开键盘用干净吸水的软布擦干内部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积水，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最后在通风处自然晾干即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在未确定键盘内部是否完全干透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不要急于试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 以免短路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造成主机接口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操作键盘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切勿用力过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以防按键的机械部件受损而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失效。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更换键盘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必须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在切断</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计算机电源的情况下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有的键盘壳含有塑料倒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钩，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拆卸时要格外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留神。</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61043242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523110"/>
            <a:ext cx="10473878" cy="39395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保养鼠标</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比起计算机的其他硬件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鼠标的价格确实是比较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便宜，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所以一旦出了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大部分人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可能会再买一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其实鼠标的维护并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只要在使用时能够加以注意就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光电式鼠标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要特别注意保持感光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板的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清洁和感光状态的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良好，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避免污垢附着在发光二极管或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光敏三极管上，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影响光线的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如果内部进入一些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灰尘，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千万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用有机清洁剂进行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擦拭，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可以找一个皮鼓对着鼠标底部的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透镜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吹气，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这样可以清除大部分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灰尘，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鼠标就可以正常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对于鼠标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选择一款合适的鼠标垫是十分有必要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的。尤其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是光电式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对鼠标垫有比较高的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一定不要使用反光强烈的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材料，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那样会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造成鼠标失控。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另外，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现在无线鼠标、无线键盘渐渐多了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它们内部都要安装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因此如果长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不使用键盘和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应该及时取出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以免电池漏液对硬件造成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伤害。</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77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830" y="4582884"/>
            <a:ext cx="2597603" cy="2099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690415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8" y="1458701"/>
            <a:ext cx="10310045" cy="161890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在计算机使用过程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硬件系统和软件系统都要及时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否则计算机的性能会逐渐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甚至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我们将掌握维护的准备工作、台式计算机维护和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笔记本电脑</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维护等相关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知识。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5683038" y="523111"/>
            <a:ext cx="478176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5049780"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四 维护计算机系统</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6" y="3054022"/>
            <a:ext cx="10078353" cy="35702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软件检修的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备份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资料。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如果只是处理部分磁盘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可将需要的内容备份到另外的分区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如果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需要对整个磁盘进行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则应将需要备份的内容复制到移动硬盘、其他磁盘或云盘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记录原系统的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工作状态。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仔细查看原系统的安装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记录好原系统的网络设置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特别是ＩＰ 地址和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网关。 另外，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其他软件的登录信息也要记录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下来。</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记录好用户登录名和用户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密码。</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检查原系统的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驱动。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可使用“驱动大师” “硬件精灵” 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查看和备份当前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驱动程序，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并准备好需要升级的新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驱动程序。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52937885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287"/>
            <a:ext cx="10473878" cy="66725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硬件检修的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牢记原机的连接位置和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连接方式。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先仔细观察主机内部的部件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连接方式，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特别是品牌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有一些附件的安装位置必须记住以便最后还原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对结构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复杂， 不易记牢</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可以采用拍照或录像的方式进行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留底。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常用的有各种规格的螺丝刀、钳子、镊子、剪刀、橡皮擦、毛刷、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棉球</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、吸尘器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吹尘器、无水酒精、专用清洗剂、操作系统、应用软件和工具软件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其他。</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在维修过程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应该根据故障现象和解决方法认真做好维修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记录，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不断积累维修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经验。静电</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对计算机芯片伤害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很大，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在进行故障排除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可以通过触摸自来水管来释放身上的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静电。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条件，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可以戴上防静电手套或者防静电手环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台式计算机</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软件维护。</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对驱动器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进行优化</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目前常见的硬盘有两种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一种是机械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另一种是固态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硬盘。机械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硬盘使用一段时间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会在磁盘上造成很多断断续续的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扇区，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非</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连续性</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的文件便会越来越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当对文件进行操作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系统需要花费更多时间读取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这就导致磁盘速度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减慢，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最终造成计算机运行速度越来越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慢。 因此， 我们应该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定期对机械硬盘进行磁盘碎片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整理，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将所有非连续性的文件重新编排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整齐，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从而提高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磁盘性能，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延长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使用寿命，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也让计算机的运行速度变得更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20751388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440707"/>
            <a:ext cx="10310045" cy="449969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对组装计算机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主机箱内的部件多且参数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繁杂，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在组装计算机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要能正确认识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、ＣＰＵ、内存条、机箱和电源等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然后根据需求分析和性价比高的原则进行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主机主要由主板、ＣＰＵ、内存条、硬盘、各类输入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接口卡、机箱和电源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等部件组成。</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和选购主板</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又叫主机板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Ｍａｉｎ Ｂｏａｒｄ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Ｓｙｓｔｅｍ Ｂｏａｒｄ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或母板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Ｍｏｔｈｅｒ Ｂｏａｒｄ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实际上</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是一块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电路板，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上面安装了各式各样的电子零件并布满了大量的电子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当计算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机工作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时由输入设备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由ＣＰＵ 完成大量的数据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再由主板负责将运算结果输送到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各个设备，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最后经输出设备传递信息到我们的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感官。 由此看来，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主板的地位相当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重要。</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6609574" y="523111"/>
            <a:ext cx="3855226"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5976316"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 认识和选购主机部件</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11813409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81617"/>
            <a:ext cx="10473878" cy="278230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对硬盘进行碎片整理或优化的操作方法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①首先双击Ｗｉｎｄｏｗｓ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操作系统桌面上的“此电脑”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在打开的窗口中选择任何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一个</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驱动器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如Ｃ 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在窗口顶部会多出一个“管理－驱动器工具” 选项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②单击“管理－驱动器工具” 选项卡中的“优化”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打开“优化驱动器”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系统会自动识别硬盘类型是机械硬盘还是固态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③选择需要优化的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驱动器，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单击“优化”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操作系统会自动根据磁盘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选择适合的磁盘优化方案对当前驱动器进行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优化。</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87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3345" y="3429000"/>
            <a:ext cx="3171825"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7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1634" y="4008508"/>
            <a:ext cx="52482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201230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19107"/>
            <a:ext cx="10473878" cy="40380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使用杀毒软件对系统进行杀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毒。</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使用第三方系统优化软件对计算机进行系统优化和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使用一段</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可以使用系统优化软件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安全卫士、腾讯电脑管家等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进行一次全面体检和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从而达到以下目的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①</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提前发现隐患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及时处理及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修复，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使计算机运行更加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稳定；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②优化计算机运行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环境，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计算机始终</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处于最佳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状态；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③保证计算机各部件能正常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延长硬件的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使用寿命。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安全卫士为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通过它可以进行木马查杀、计算机清理、系统修复、优化加速等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关机并拔下所有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再拔掉外设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清洁主机机箱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以及键盘、鼠标、显示器等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外部设备。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打开主机机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戴上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口罩，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到僻静处使用吹风机对着机箱内部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吹一吹，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以吹去大部分积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98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2530" y="4410075"/>
            <a:ext cx="3495675"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98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5049" y="4410075"/>
            <a:ext cx="2124075"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098315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165546"/>
            <a:ext cx="10473878" cy="19451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对ＣＰＵ 散热风扇、电源风扇、机箱风扇等积尘较多的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需要拆卸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清理， 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显卡和内存等有“金手指”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由于使用时间过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“金手指” 上通常会有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灰尘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氧化层，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从而导致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接触不良。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可以先取下该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然后用橡皮擦来回擦拭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“金手指”， 再将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其重新插入原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清理完成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先安装好已拆卸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再连接好机箱内、外各种连接线和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外部设备，最后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接通主机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测试计算机能否正常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08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2032" y="3506947"/>
            <a:ext cx="44196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083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0668" y="3435510"/>
            <a:ext cx="3028950"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288530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746971"/>
            <a:ext cx="10473878" cy="278230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笔记本电脑</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恢复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由于笔记本电脑系统使用一段时间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系统变得特别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臃肿，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运行速度也会变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解决方法是恢复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下面以恢复Ｗｉｎｄｏｗｓ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首先单击Ｗｉｎｄｏｗｓ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操作系统桌面左下角的“开始” 菜单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“设置”，然后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“更新和安全”，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在窗口左侧选择“恢复”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单击右侧的“开始”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系统恢复，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185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36154" y="2448783"/>
            <a:ext cx="283934" cy="265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18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8855" y="3874099"/>
            <a:ext cx="4257675"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186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35021" y="3893149"/>
            <a:ext cx="388620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35284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977821"/>
            <a:ext cx="10473878" cy="39395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接下来的几步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需要根据实际情况进行相应选择</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有可能提示需要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提供Ｗｉｎｄｏｗｓ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操作系统的安装文件</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最后单击“初始化”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进入系统恢复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整个过程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可能</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要持续很长一段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在保证笔记本电脑接上外接电源的情况下耐心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直到完成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恢复。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清洁液晶显示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液晶显示屏表面有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污迹，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可用沾有少许无水酒精或专用清洗剂的软布轻轻地擦试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屏幕，不要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将液体直接喷洒到液晶显示屏表面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以免水滴渗入屏内导致屏幕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短路。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清理键盘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可用柔软干净的湿布来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擦拭，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按键缝隙间的污渍可用棉签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不要用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医用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消毒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酒精，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以免对塑料部件产生不良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影响。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清理键盘一定要在关机状态下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湿布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不宜过湿，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以免键盘内部进水发生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短路。</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416646554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6146306" y="523111"/>
            <a:ext cx="4318495" cy="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5513048"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五 维护保养外围设备</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92847" y="1250366"/>
            <a:ext cx="10310045" cy="37117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计算机的外围设备常见的有打印机和投影仪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需要定期进行维护和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打印机</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更换硒鼓</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日常</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办公打印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使用得最多的是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激光打印机。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激光打印机在使用一段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由于碳粉逐渐消耗完导致打印颜色变浅或不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均匀，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此时就需要更换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硒鼓。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以惠普激光打印机为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更换硒鼓的参考操作步骤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打开打印机顶盖并拿出硒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拿出新的硒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左右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摇动，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把硒鼓里的碳粉摇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均匀，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然后从左侧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拉出封条，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28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553" y="5074014"/>
            <a:ext cx="4572000"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907425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345908"/>
            <a:ext cx="4621766"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取下硒鼓的保护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盖板，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标签朝</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把硒鼓放入打印机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合上打印机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顶盖，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进行打印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39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3290" y="190031"/>
            <a:ext cx="5000625"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2623564"/>
            <a:ext cx="10473878" cy="7879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排除打印故障</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打印机常见故障及维护办法见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39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8948" y="2652321"/>
            <a:ext cx="6019800"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794070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55895"/>
            <a:ext cx="10473878" cy="36194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投影仪</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设置投影仪</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为了让投影效果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应根据实际情况进行设置和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参考操作步骤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调整投影仪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投影仪的调整支脚在投影仪的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根据投影位置的要求适当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调整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各个支脚的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自动调整图像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质量。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按投影仪或者遥控器上的“ＡＵＴＯ”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可以自动调整投影图像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质量，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手动调整图像清晰度和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使用投影仪上的聚焦环可以调整图像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清晰度，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变焦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环可以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对投影图像整体大小进行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49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5447" y="4921067"/>
            <a:ext cx="2486025"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93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8600" y="4968692"/>
            <a:ext cx="330517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93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6310" y="4187642"/>
            <a:ext cx="3190875"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953907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327483"/>
            <a:ext cx="10473878" cy="7879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常见故障处理</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投影仪常见故障及维护办法见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59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8882" y="2358947"/>
            <a:ext cx="5905500"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595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8882" y="1638222"/>
            <a:ext cx="5905500"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928633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7072841" y="523111"/>
            <a:ext cx="3391960" cy="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6439583"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六 维护保养智能移动终端</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92847" y="1279772"/>
            <a:ext cx="10310045" cy="329320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常见的智能移动终端有平板电脑、手机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这些智能移动终端用了一段时间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臃肿不堪，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垃圾文件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运行速度很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需要进行日常维护和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管理。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保养平板电脑</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平板电脑</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可以用于移动办公、浏览网页、看视频和听音乐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不同，性能</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不一样，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价差也比较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平板电脑的一个比较常见的用途就是用来拍照或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摄像，分辨率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的高低将直接影响拍摄照片和录制视频的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效果。</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69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3344" y="4492052"/>
            <a:ext cx="382905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741790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324837"/>
            <a:ext cx="10310045" cy="278230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主板是一块安装各种插件和控制芯片的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电路板，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其电路结构和工作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原理比较复杂。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主板由系统总线、ＣＰＵ 插槽</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或插座</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、ＣＭＯＳ 芯片、后备电池、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插槽、总线扩展槽、Ｉ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接口、跳线插针、机箱面板指示灯及控制按键插针、逻辑控制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等部分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在计算机工作过程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各部件之间要快速传递各种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而这些信息传递是通过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中的信息高速公路</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系统总线实现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829" y="3107137"/>
            <a:ext cx="4412342" cy="3173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92847" y="3107137"/>
            <a:ext cx="5535382" cy="32008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①数据总线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Ｄａｔａ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Ｂｕｓ，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数据总线用于ＣＰＵ 与主存储器、ＣＰＵ 与Ｉ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接口之间传送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数据总线的宽度等于ＣＰＵ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字长。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②地址总线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Ａｄｄｒｅｓｓ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Ｂｕｓ，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地址总线用于ＣＰＵ 访问主存储器或外部设备时传送相关的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地址总线的宽度决定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寻址能力。</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③控制总线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Ｃｏｎｔｒｏｌ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Ｂｕｓ，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控制总线用于传送ＣＰＵ 对主存储器和外部设备控制的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47736596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718622"/>
            <a:ext cx="10473878" cy="47274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平板电脑的日常维护保养需要注意以下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事项。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触摸屏是平板电脑最主要的工作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区域，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也是最重要的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用手触摸屏幕可能会在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上面留下油渍，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尖锐的物品划过屏幕会留下基本不能消除的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划痕，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可以在清洁屏幕以后再在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表面粘贴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保护膜来保护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如果要清洁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应先将少量镜头清洁剂喷洒在软布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再用软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布轻轻</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擦拭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在清洁触摸屏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应确保平板电脑已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关闭，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同时要避免直接将清洁剂喷洒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在屏幕上。</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防止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摔坏。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平板电脑最重要的部件就是触摸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因为意外跌落、碰撞导致触摸屏破裂的情况占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平板电脑</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绝大部分，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更换一个触摸屏的费用大约是平板电脑价格</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注意使用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环境。</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平板电脑内部的电子元件怕受潮、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同时还要远离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灰尘，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并放置在干燥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 另外，大多数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的平板电脑的设计是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的温度环境下运行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切勿将平板电脑暴露在直射的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阳光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下或放在温度很高的地方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62566917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52116"/>
            <a:ext cx="10473878" cy="31516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维护</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保养手机</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使用手机“设置”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打开手机“设置”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对手机进行无线和网络、桌面和壁纸、显示、声音、安全和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隐私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、备份和恢复数据、恢复出厂设置等相关设置或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使用第三方工具软件</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打开手机应用商店或应用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市场，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搜索下载并安装系统优化和管理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大部分手机厂家都预装了系统优化和管理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可以直接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定期或不定期地对手机进行杀毒、体检、加速、骚扰短信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电话拦截、保护个人隐私、软件管理、文件管理、电池节电和系统检测等维护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80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9882" y="3303748"/>
            <a:ext cx="5143500"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487051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496621"/>
            <a:ext cx="10310045" cy="533069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拓展阅读</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项目小结</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主机的维护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液晶显示器的维护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多媒体音箱的维护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键盘、鼠标的维护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台式计算机和笔记本电脑的维护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思考练习</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项目工单略</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9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1048" y="1271588"/>
            <a:ext cx="1533525"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66426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0A5C77A8-0839-4F63-BDED-43D271F9B7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364" t="34457" b="11375"/>
          <a:stretch/>
        </p:blipFill>
        <p:spPr>
          <a:xfrm rot="10800000">
            <a:off x="3372761" y="864136"/>
            <a:ext cx="5807210" cy="57611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9360309" y="2769870"/>
            <a:ext cx="2831691" cy="1477328"/>
          </a:xfrm>
          <a:prstGeom prst="rect">
            <a:avLst/>
          </a:prstGeom>
          <a:noFill/>
        </p:spPr>
        <p:txBody>
          <a:bodyPr wrap="square" rtlCol="0">
            <a:spAutoFit/>
          </a:bodyPr>
          <a:lstStyle/>
          <a:p>
            <a:pPr>
              <a:lnSpc>
                <a:spcPct val="150000"/>
              </a:lnSpc>
            </a:pP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学习目标</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了解计算机故障常见的检测</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能解析典型故障</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案例。</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树立仔细观察现象、认真分析故障的</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意识。</a:t>
            </a:r>
            <a:endParaRPr lang="en-US" altLang="zh-CN" sz="12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矩形 3"/>
          <p:cNvSpPr/>
          <p:nvPr/>
        </p:nvSpPr>
        <p:spPr>
          <a:xfrm>
            <a:off x="8183880" y="1257300"/>
            <a:ext cx="3657600" cy="126555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87A3935-3BB5-4A27-926A-04DB52F9C512}"/>
              </a:ext>
            </a:extLst>
          </p:cNvPr>
          <p:cNvSpPr txBox="1"/>
          <p:nvPr/>
        </p:nvSpPr>
        <p:spPr>
          <a:xfrm>
            <a:off x="182499" y="128841"/>
            <a:ext cx="3062515" cy="707886"/>
          </a:xfrm>
          <a:prstGeom prst="rect">
            <a:avLst/>
          </a:prstGeom>
          <a:noFill/>
        </p:spPr>
        <p:txBody>
          <a:bodyPr wrap="square" rtlCol="0">
            <a:spAutoFit/>
          </a:bodyPr>
          <a:lstStyle/>
          <a:p>
            <a:r>
              <a:rPr lang="zh-CN" altLang="en-US" sz="4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a:t>
            </a:r>
            <a:r>
              <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八</a:t>
            </a:r>
            <a:endPar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a:extLst>
              <a:ext uri="{FF2B5EF4-FFF2-40B4-BE49-F238E27FC236}">
                <a16:creationId xmlns="" xmlns:a16="http://schemas.microsoft.com/office/drawing/2014/main" id="{116ED4FA-2886-4C15-830D-780157D834D2}"/>
              </a:ext>
            </a:extLst>
          </p:cNvPr>
          <p:cNvSpPr/>
          <p:nvPr/>
        </p:nvSpPr>
        <p:spPr>
          <a:xfrm>
            <a:off x="306281" y="836727"/>
            <a:ext cx="218884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8778"/>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文本框 9">
            <a:extLst>
              <a:ext uri="{FF2B5EF4-FFF2-40B4-BE49-F238E27FC236}">
                <a16:creationId xmlns="" xmlns:a16="http://schemas.microsoft.com/office/drawing/2014/main" id="{685212FD-CD0D-482A-97AD-D9FA10555979}"/>
              </a:ext>
            </a:extLst>
          </p:cNvPr>
          <p:cNvSpPr txBox="1"/>
          <p:nvPr/>
        </p:nvSpPr>
        <p:spPr>
          <a:xfrm>
            <a:off x="191437" y="1074419"/>
            <a:ext cx="2846732" cy="1077218"/>
          </a:xfrm>
          <a:prstGeom prst="rect">
            <a:avLst/>
          </a:prstGeom>
          <a:noFill/>
        </p:spPr>
        <p:txBody>
          <a:bodyPr wrap="square" rtlCol="0">
            <a:spAutoFit/>
          </a:bodyPr>
          <a:lstStyle/>
          <a:p>
            <a:r>
              <a:rPr lang="zh-CN" altLang="en-US"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检测和分析计算机常见故障</a:t>
            </a:r>
            <a:endParaRPr lang="zh-CN" altLang="en-US" sz="3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 name="矩形 1">
            <a:extLst>
              <a:ext uri="{FF2B5EF4-FFF2-40B4-BE49-F238E27FC236}">
                <a16:creationId xmlns="" xmlns:a16="http://schemas.microsoft.com/office/drawing/2014/main" id="{713F6DAA-6DF6-476A-A85C-5CFEA61E03DD}"/>
              </a:ext>
            </a:extLst>
          </p:cNvPr>
          <p:cNvSpPr/>
          <p:nvPr/>
        </p:nvSpPr>
        <p:spPr>
          <a:xfrm>
            <a:off x="627059" y="3744686"/>
            <a:ext cx="1219200" cy="3113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57420944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8925913" y="523111"/>
            <a:ext cx="1538888" cy="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8292655"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 了解计算机故障常见的检测方法</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92848" y="1355590"/>
            <a:ext cx="10310045" cy="43027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在检测计算机故障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采用正确的检测方法有利于快速定位和排除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达到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事半功倍的效果。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我们将了解计算机故障常见的检测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对于机房使用环境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或使用较长时间的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应首先进行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 可用毛</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刷轻轻刷去主板、外设上的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灰尘，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如果灰尘已清扫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灰尘，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就进行下一步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检查。 另外，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由于板卡上一些插卡或芯片采用插脚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形式，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灰尘或震动都会造成板卡引脚氧化或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接触不良。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可用橡皮擦擦去表面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氧化层，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重新插接好后开机检查故障是否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排除。</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观察法，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即“看、听、闻、摸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“看” 即观察系统板卡的插头、插座是否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歪斜，电阻</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、电容引脚是否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表面是否烧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芯片表面是否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主板上的铜箔是否烧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断。 还要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查看是否有异物掉进主板的元器件之间</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造成短路</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也可以看看主板上是否有烧焦变色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的地方，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印制电路板上的走线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铜箔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是否断裂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406241291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357338"/>
            <a:ext cx="10473878" cy="57861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“听” 即监听电源风扇、软盘或硬盘电机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或寻道</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机构、显示器变压器等设备的工作声音是否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正常。 另外，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系统发生短路故障时常常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伴随着</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异常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监听可以及时发现一些事故隐患和在事故发生时及时采取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措施。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“闻” 即辨闻主</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机、板卡中是否有烧焦的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气味，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便于发现故障和确定短路所在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“摸” 即用手按压管座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的活动芯片，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看芯片是否松动或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接触不良。 另外，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在系统运行时用手触摸或贴近ＣＰＵ、显示器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等设备的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根据其温度可以判断设备运行是否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用手触摸一些芯片的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表面， 如果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则为该芯片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拔插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计算机系统产生故障的原因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很多，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主板自身故障、Ｉ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总线故障、各种插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卡故障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均可导致系统运行不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采用拔插维修法是确定故障在主板或Ｉ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设备的简捷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该方法</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就是关机将插件板逐块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拔出，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每拔出一块板就开机观察机器运行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状态，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一旦拔出某块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那么故障原因就是该插件板故障或相应Ｉ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总线插槽及负载电路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拔出所有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插件板后系统启动仍不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则故障很可能就在主板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拔插法的另一作用是一些芯片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卡与插槽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接触不良，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将这些芯片、板卡拔出后再重新正确插入可以解决因安装接触不当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引起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的计算机部件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将同型号、总线方式一致、功能相同的插件板或同型号芯片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相互交换，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根据故障现象的变化情况判断故障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此法多用于易拔插的维修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环境，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例如内存自检出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可交换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的内存芯片或内存条来判断故障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无故障芯片之间进行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故障现象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依旧；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若交换后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故障现象变化，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则说明交换的芯片中必然有一块是坏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可进一步通过逐块交换来确定具体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部位。</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7669949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332715"/>
            <a:ext cx="10473878" cy="58354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比较法。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运行两台或多台相同或相类似的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根据正常计算机与故障计算机在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执行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相同操作时的不同表现可以初步判断故障产生的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振动敲击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用手指轻轻敲击机箱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有可能解决因接触不良或虚焊造成的故障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然后可进一步检查故障点的位置排除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升温降温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人为升高计算机运行环境的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温度，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可以检验计算机各部件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尤其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是ＣＰＵ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的耐高温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因而及早发现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事故隐患。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人为降低计算机运行环境的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温度，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故障出现率大为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减少，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说明故障出在高温或不能耐高温的部件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此举可以帮助缩小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故障诊断范围。 事实上，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升温降温法采用的是故障促发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通过制造故障出现的条件来促使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频繁出现以观察和判断故障所在的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程序测试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随着各种集成电路的广泛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焊接工艺越来越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复杂， 同时，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硬件技术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资料较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缺乏，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硬件维修手段往往很难找出故障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而通过随机诊断程序、专用维修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诊断</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卡及根据各种技术参数</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如接口地址</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自编专用诊断程序来辅助硬件维修则可达到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事半功倍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程序测试法的原理就是用软件发送数据、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通过读线路状态及某个芯片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寄存器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状态来识别故障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此法往往用于检测各种接口电路故障及具有地址参数的各种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但此法应用的前提是ＣＰＵ 及总线基本运行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能够运行有关诊断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能够运行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总线插槽上的诊断卡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编写的诊断程序要严格、全面、有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针对性，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能够让某些关键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出现有规律的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能够对偶发故障进行反复测试及能显示记录出错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84665643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5219770" y="523111"/>
            <a:ext cx="5245031" cy="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4586512"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 解析典型案例</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Text Placeholder 3">
            <a:extLst>
              <a:ext uri="{FF2B5EF4-FFF2-40B4-BE49-F238E27FC236}">
                <a16:creationId xmlns="" xmlns:a16="http://schemas.microsoft.com/office/drawing/2014/main" id="{C37D5836-25C6-47C6-B685-489CBCBDC111}"/>
              </a:ext>
            </a:extLst>
          </p:cNvPr>
          <p:cNvSpPr txBox="1">
            <a:spLocks/>
          </p:cNvSpPr>
          <p:nvPr/>
        </p:nvSpPr>
        <p:spPr>
          <a:xfrm>
            <a:off x="792848" y="1280663"/>
            <a:ext cx="10606304" cy="48197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通过本任务解析典型案例的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我们将学会如何根据故障现象分析和解决计算机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案例</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解析一</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情况说明</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计算机在正常运行过程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突然自动关闭或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重启计算机。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现象分析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目前主流主板对ＣＰＵ 都有温度监控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一旦ＣＰＵ 温度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超过了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主板ＢＩＯＳ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中所设定的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温度，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主板就会自动切断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以保护相关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 另一方面，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电源管理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和病毒软件也会导致这种现象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发生。</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解决方法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上述突然关机现象如果一直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可以从以下几个方面入手进行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首先在计算机刚开机能正常运行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在网上下载鲁大师软件并快速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后利用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鲁大师软件实时监测温度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查看ＣＰＵ、显卡和硬盘等部件的实时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温度，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所示。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再确认是否因为ＣＰＵ 温度过高造成重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可以利用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安全卫士” 软件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“我的电脑” “木马查杀” “系统修复” 功能对计算机进行一次全方位的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体检，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再利用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“木马查杀”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功能进行彻底查杀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病毒，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确认是否因病毒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造成，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51458321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55895"/>
            <a:ext cx="10473878" cy="46782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案例</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解析二</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情况说明</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开机黑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没有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可能会有报警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现象分析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硬件之间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接触不良，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或硬件发生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相关的硬件涉及内存、显卡、ＣＰＵ、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计算机的开机要先通过电源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供电， 然后，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由主板的ＵＥＦＩ ＢＩＯＳ 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初始化，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加载驱动程序。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如果某些关键设备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如ＣＰＵ、内存、显卡等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出了故障而不能被驱动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起来， 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就不能正常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甚至黑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解决方法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①</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首先确认外部连线和内部连线是否连接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外部连线有显示器、主机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②正常启动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注意聆听开机时出现的报警提示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如果有报警提示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报警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提示音初步判断故障的大致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范围。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③打开主机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查看内存、显卡、ＣＰＵ、主板、电源等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是否接触不良。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比较常见的原因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显卡和内存由于使用时间过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与空气中的粉尘长期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接触，“金手指”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上形成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氧化层，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从而导致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接触不良。 对此，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可以用橡皮擦来回擦拭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“金手指”， 然后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重新插入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④观察ＣＰＵ 是否正常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开机半分钟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左右，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触摸ＣＰＵ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散热器的散热片是否有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温度。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温度，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则ＣＰＵ 坏掉的可能性就可基本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排除。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没有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温度则检查ＣＰＵ 及ＣＰＵ 供电是否有问题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直至排除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0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6157" y="5049734"/>
            <a:ext cx="3790950"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703289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710530"/>
            <a:ext cx="10473878" cy="46782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案例</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解析三</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情况说明</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开机能正常点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但在启动画面处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停止，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或显示“Ｔｈｅ ｄｉｓｋ ｉｓ ｅｒｒｏｒ” “Ａ ｄｉｓｋ</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ｒｅａｄ ｅｒｒｏｒ ｏｃｃｕｒｒｅｄ” 等提示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现象分析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可能是系统问题而引起的软件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比较常见的就是系统文件被修改、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破坏，或是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加载了不正常的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命令行。 此外，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硬盘的故障也是原因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之一。</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解决方法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①</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首先尝试能否进入安全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一般都是开机时按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不行，可以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尝试几次强制关机重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直到出现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然后选择“疑难解答” →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“高级选项”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“启动设置” → “重启” → “启用安全模式” 进入安全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所示。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②进入安全模式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可以通过查看设备管理器和系统文件检查器来找寻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遇到有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的查明原因后再确定是否删除或设置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也可以重装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驱动程序，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系统文件受损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安装文件恢复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建议事先把Ｗｉｎｄｏｗｓ 的安装文件复制到硬盘里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连安全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模式都不能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说明系统文件受到了严重的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破坏，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可用Ｕ 盘启动进入ＰＥ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要文件进行备份后重装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43349862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8B22D954-A205-4794-BAA0-E4F9F7E2BC66}"/>
              </a:ext>
            </a:extLst>
          </p:cNvPr>
          <p:cNvSpPr txBox="1"/>
          <p:nvPr/>
        </p:nvSpPr>
        <p:spPr>
          <a:xfrm>
            <a:off x="914400" y="456505"/>
            <a:ext cx="2717800" cy="584775"/>
          </a:xfrm>
          <a:prstGeom prst="rect">
            <a:avLst/>
          </a:prstGeom>
          <a:noFill/>
        </p:spPr>
        <p:txBody>
          <a:bodyPr wrap="square" rtlCol="0">
            <a:spAutoFit/>
          </a:bodyPr>
          <a:lstStyle/>
          <a:p>
            <a:r>
              <a:rPr lang="en-US" altLang="zh-CN" sz="3200" b="1"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CONTENT</a:t>
            </a:r>
            <a:endParaRPr lang="zh-CN" altLang="en-US" sz="3200" b="1"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5" name="直接连接符 14">
            <a:extLst>
              <a:ext uri="{FF2B5EF4-FFF2-40B4-BE49-F238E27FC236}">
                <a16:creationId xmlns="" xmlns:a16="http://schemas.microsoft.com/office/drawing/2014/main" id="{51988AE3-2DE3-4600-8B32-049391D2C836}"/>
              </a:ext>
            </a:extLst>
          </p:cNvPr>
          <p:cNvCxnSpPr/>
          <p:nvPr/>
        </p:nvCxnSpPr>
        <p:spPr>
          <a:xfrm>
            <a:off x="2895600" y="748893"/>
            <a:ext cx="4333070" cy="0"/>
          </a:xfrm>
          <a:prstGeom prst="line">
            <a:avLst/>
          </a:prstGeom>
          <a:ln w="44450">
            <a:solidFill>
              <a:srgbClr val="3EA8E6"/>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 xmlns:a16="http://schemas.microsoft.com/office/drawing/2014/main" id="{8DFC5D22-988A-4283-AC98-48EABF09C31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63364" t="47118" b="11375"/>
          <a:stretch/>
        </p:blipFill>
        <p:spPr>
          <a:xfrm>
            <a:off x="1044528" y="1120391"/>
            <a:ext cx="6184142" cy="4806769"/>
          </a:xfrm>
          <a:prstGeom prst="rect">
            <a:avLst/>
          </a:prstGeom>
          <a:ln>
            <a:noFill/>
          </a:ln>
          <a:effectLst>
            <a:outerShdw blurRad="292100" dist="139700" dir="2700000" algn="tl" rotWithShape="0">
              <a:srgbClr val="333333">
                <a:alpha val="65000"/>
              </a:srgbClr>
            </a:outerShdw>
          </a:effectLst>
        </p:spPr>
      </p:pic>
      <p:grpSp>
        <p:nvGrpSpPr>
          <p:cNvPr id="2" name="组合 1"/>
          <p:cNvGrpSpPr/>
          <p:nvPr/>
        </p:nvGrpSpPr>
        <p:grpSpPr>
          <a:xfrm>
            <a:off x="8102724" y="123130"/>
            <a:ext cx="3207446" cy="1057607"/>
            <a:chOff x="8102724" y="1170579"/>
            <a:chExt cx="3207446" cy="1057607"/>
          </a:xfrm>
        </p:grpSpPr>
        <p:sp>
          <p:nvSpPr>
            <p:cNvPr id="13" name="TextBox 27"/>
            <p:cNvSpPr txBox="1"/>
            <p:nvPr/>
          </p:nvSpPr>
          <p:spPr>
            <a:xfrm>
              <a:off x="8102724" y="1512605"/>
              <a:ext cx="3207446" cy="715581"/>
            </a:xfrm>
            <a:prstGeom prst="rect">
              <a:avLst/>
            </a:prstGeom>
            <a:noFill/>
          </p:spPr>
          <p:txBody>
            <a:bodyPr wrap="square" rtlCol="0">
              <a:spAutoFit/>
            </a:bodyPr>
            <a:lstStyle/>
            <a:p>
              <a:pPr>
                <a:lnSpc>
                  <a:spcPct val="150000"/>
                </a:lnSpc>
              </a:pP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任务一　认识计算机的发展概况与</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基本工作原理</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二　认识计算机系统的</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组成</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三　了解计算机的</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类型</a:t>
              </a:r>
              <a:endParaRPr 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sp>
          <p:nvSpPr>
            <p:cNvPr id="20" name="TextBox 14">
              <a:extLst>
                <a:ext uri="{FF2B5EF4-FFF2-40B4-BE49-F238E27FC236}">
                  <a16:creationId xmlns="" xmlns:a16="http://schemas.microsoft.com/office/drawing/2014/main" id="{7B191415-9FCA-4705-9C06-A25B6D75648C}"/>
                </a:ext>
              </a:extLst>
            </p:cNvPr>
            <p:cNvSpPr txBox="1"/>
            <p:nvPr/>
          </p:nvSpPr>
          <p:spPr>
            <a:xfrm>
              <a:off x="8168447" y="1170579"/>
              <a:ext cx="2723823" cy="369332"/>
            </a:xfrm>
            <a:prstGeom prst="rect">
              <a:avLst/>
            </a:prstGeom>
            <a:noFill/>
          </p:spPr>
          <p:txBody>
            <a:bodyPr wrap="none" rtlCol="0">
              <a:spAutoFit/>
            </a:bodyPr>
            <a:lstStyle/>
            <a:p>
              <a:r>
                <a:rPr lang="zh-CN" alt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项目一　认识</a:t>
              </a:r>
              <a:r>
                <a:rPr lang="zh-CN" altLang="en-US" dirty="0" smtClean="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计算机系统</a:t>
              </a:r>
              <a:endParaRPr 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grpSp>
      <p:grpSp>
        <p:nvGrpSpPr>
          <p:cNvPr id="24" name="组合 23"/>
          <p:cNvGrpSpPr/>
          <p:nvPr/>
        </p:nvGrpSpPr>
        <p:grpSpPr>
          <a:xfrm>
            <a:off x="8102724" y="1405703"/>
            <a:ext cx="3597459" cy="1025162"/>
            <a:chOff x="8102724" y="1170579"/>
            <a:chExt cx="3597459" cy="1025162"/>
          </a:xfrm>
        </p:grpSpPr>
        <p:sp>
          <p:nvSpPr>
            <p:cNvPr id="25" name="TextBox 27"/>
            <p:cNvSpPr txBox="1"/>
            <p:nvPr/>
          </p:nvSpPr>
          <p:spPr>
            <a:xfrm>
              <a:off x="8102724" y="1512605"/>
              <a:ext cx="3207446" cy="683136"/>
            </a:xfrm>
            <a:prstGeom prst="rect">
              <a:avLst/>
            </a:prstGeom>
            <a:noFill/>
          </p:spPr>
          <p:txBody>
            <a:bodyPr wrap="square" rtlCol="0">
              <a:spAutoFit/>
            </a:bodyPr>
            <a:lstStyle/>
            <a:p>
              <a:pPr>
                <a:lnSpc>
                  <a:spcPct val="150000"/>
                </a:lnSpc>
              </a:pP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任务一　认识和选购主机</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部件</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二　认识和选购</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存储设备</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三　认识和选购基本输入</a:t>
              </a:r>
              <a:r>
                <a:rPr lang="en-US" altLang="zh-CN"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 </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输出设备</a:t>
              </a:r>
              <a:endParaRPr 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sp>
          <p:nvSpPr>
            <p:cNvPr id="26" name="TextBox 14">
              <a:extLst>
                <a:ext uri="{FF2B5EF4-FFF2-40B4-BE49-F238E27FC236}">
                  <a16:creationId xmlns="" xmlns:a16="http://schemas.microsoft.com/office/drawing/2014/main" id="{7B191415-9FCA-4705-9C06-A25B6D75648C}"/>
                </a:ext>
              </a:extLst>
            </p:cNvPr>
            <p:cNvSpPr txBox="1"/>
            <p:nvPr/>
          </p:nvSpPr>
          <p:spPr>
            <a:xfrm>
              <a:off x="8168447" y="1170579"/>
              <a:ext cx="3531736" cy="369332"/>
            </a:xfrm>
            <a:prstGeom prst="rect">
              <a:avLst/>
            </a:prstGeom>
            <a:noFill/>
          </p:spPr>
          <p:txBody>
            <a:bodyPr wrap="none" rtlCol="0">
              <a:spAutoFit/>
            </a:bodyPr>
            <a:lstStyle/>
            <a:p>
              <a:r>
                <a:rPr lang="zh-CN" alt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项目二　认识和选购计算机</a:t>
              </a:r>
              <a:r>
                <a:rPr lang="zh-CN" altLang="en-US" dirty="0" smtClean="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配件</a:t>
              </a:r>
              <a:endParaRPr 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grpSp>
      <p:grpSp>
        <p:nvGrpSpPr>
          <p:cNvPr id="36" name="组合 35"/>
          <p:cNvGrpSpPr/>
          <p:nvPr/>
        </p:nvGrpSpPr>
        <p:grpSpPr>
          <a:xfrm>
            <a:off x="8102724" y="2732039"/>
            <a:ext cx="3207446" cy="817413"/>
            <a:chOff x="8102724" y="1170579"/>
            <a:chExt cx="3207446" cy="817413"/>
          </a:xfrm>
        </p:grpSpPr>
        <p:sp>
          <p:nvSpPr>
            <p:cNvPr id="37" name="TextBox 27"/>
            <p:cNvSpPr txBox="1"/>
            <p:nvPr/>
          </p:nvSpPr>
          <p:spPr>
            <a:xfrm>
              <a:off x="8102724" y="1512605"/>
              <a:ext cx="3207446" cy="475387"/>
            </a:xfrm>
            <a:prstGeom prst="rect">
              <a:avLst/>
            </a:prstGeom>
            <a:noFill/>
          </p:spPr>
          <p:txBody>
            <a:bodyPr wrap="square" rtlCol="0">
              <a:spAutoFit/>
            </a:bodyPr>
            <a:lstStyle/>
            <a:p>
              <a:pPr>
                <a:lnSpc>
                  <a:spcPct val="150000"/>
                </a:lnSpc>
              </a:pP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任务一　装机</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准备</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二　组装</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计算机</a:t>
              </a:r>
              <a:endParaRPr 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sp>
          <p:nvSpPr>
            <p:cNvPr id="38" name="TextBox 14">
              <a:extLst>
                <a:ext uri="{FF2B5EF4-FFF2-40B4-BE49-F238E27FC236}">
                  <a16:creationId xmlns="" xmlns:a16="http://schemas.microsoft.com/office/drawing/2014/main" id="{7B191415-9FCA-4705-9C06-A25B6D75648C}"/>
                </a:ext>
              </a:extLst>
            </p:cNvPr>
            <p:cNvSpPr txBox="1"/>
            <p:nvPr/>
          </p:nvSpPr>
          <p:spPr>
            <a:xfrm>
              <a:off x="8168447" y="1170579"/>
              <a:ext cx="2262158" cy="369332"/>
            </a:xfrm>
            <a:prstGeom prst="rect">
              <a:avLst/>
            </a:prstGeom>
            <a:noFill/>
          </p:spPr>
          <p:txBody>
            <a:bodyPr wrap="none" rtlCol="0">
              <a:spAutoFit/>
            </a:bodyPr>
            <a:lstStyle/>
            <a:p>
              <a:r>
                <a:rPr lang="zh-CN" alt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项目三　组装</a:t>
              </a:r>
              <a:r>
                <a:rPr lang="zh-CN" altLang="en-US" dirty="0" smtClean="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计算机</a:t>
              </a:r>
              <a:endParaRPr 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grpSp>
      <p:grpSp>
        <p:nvGrpSpPr>
          <p:cNvPr id="39" name="组合 38"/>
          <p:cNvGrpSpPr/>
          <p:nvPr/>
        </p:nvGrpSpPr>
        <p:grpSpPr>
          <a:xfrm>
            <a:off x="8102724" y="3860508"/>
            <a:ext cx="3207446" cy="817413"/>
            <a:chOff x="8102724" y="1170579"/>
            <a:chExt cx="3207446" cy="817413"/>
          </a:xfrm>
        </p:grpSpPr>
        <p:sp>
          <p:nvSpPr>
            <p:cNvPr id="40" name="TextBox 27"/>
            <p:cNvSpPr txBox="1"/>
            <p:nvPr/>
          </p:nvSpPr>
          <p:spPr>
            <a:xfrm>
              <a:off x="8102724" y="1512605"/>
              <a:ext cx="3207446" cy="475387"/>
            </a:xfrm>
            <a:prstGeom prst="rect">
              <a:avLst/>
            </a:prstGeom>
            <a:noFill/>
          </p:spPr>
          <p:txBody>
            <a:bodyPr wrap="square" rtlCol="0">
              <a:spAutoFit/>
            </a:bodyPr>
            <a:lstStyle/>
            <a:p>
              <a:pPr>
                <a:lnSpc>
                  <a:spcPct val="150000"/>
                </a:lnSpc>
              </a:pP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任务一　了解常见的ＢＩＯＳ 设置</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方法</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二　熟悉ＵＥＦＩ ＢＩＯＳ 的常见设置</a:t>
              </a:r>
              <a:endParaRPr 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sp>
          <p:nvSpPr>
            <p:cNvPr id="41" name="TextBox 14">
              <a:extLst>
                <a:ext uri="{FF2B5EF4-FFF2-40B4-BE49-F238E27FC236}">
                  <a16:creationId xmlns="" xmlns:a16="http://schemas.microsoft.com/office/drawing/2014/main" id="{7B191415-9FCA-4705-9C06-A25B6D75648C}"/>
                </a:ext>
              </a:extLst>
            </p:cNvPr>
            <p:cNvSpPr txBox="1"/>
            <p:nvPr/>
          </p:nvSpPr>
          <p:spPr>
            <a:xfrm>
              <a:off x="8168447" y="1170579"/>
              <a:ext cx="2492990" cy="369332"/>
            </a:xfrm>
            <a:prstGeom prst="rect">
              <a:avLst/>
            </a:prstGeom>
            <a:noFill/>
          </p:spPr>
          <p:txBody>
            <a:bodyPr wrap="none" rtlCol="0">
              <a:spAutoFit/>
            </a:bodyPr>
            <a:lstStyle/>
            <a:p>
              <a:r>
                <a:rPr lang="zh-CN" alt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项目四　设置ＢＩＯＳ</a:t>
              </a:r>
              <a:endParaRPr 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grpSp>
      <p:grpSp>
        <p:nvGrpSpPr>
          <p:cNvPr id="17" name="组合 16"/>
          <p:cNvGrpSpPr/>
          <p:nvPr/>
        </p:nvGrpSpPr>
        <p:grpSpPr>
          <a:xfrm>
            <a:off x="8102724" y="5057227"/>
            <a:ext cx="3207446" cy="1473105"/>
            <a:chOff x="8102724" y="1170579"/>
            <a:chExt cx="3207446" cy="1473105"/>
          </a:xfrm>
        </p:grpSpPr>
        <p:sp>
          <p:nvSpPr>
            <p:cNvPr id="18" name="TextBox 27"/>
            <p:cNvSpPr txBox="1"/>
            <p:nvPr/>
          </p:nvSpPr>
          <p:spPr>
            <a:xfrm>
              <a:off x="8102724" y="1512605"/>
              <a:ext cx="3207446" cy="1131079"/>
            </a:xfrm>
            <a:prstGeom prst="rect">
              <a:avLst/>
            </a:prstGeom>
            <a:noFill/>
          </p:spPr>
          <p:txBody>
            <a:bodyPr wrap="square" rtlCol="0">
              <a:spAutoFit/>
            </a:bodyPr>
            <a:lstStyle/>
            <a:p>
              <a:pPr>
                <a:lnSpc>
                  <a:spcPct val="150000"/>
                </a:lnSpc>
              </a:pP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任务一　认识</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操作系统</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二　升级安装Ｗｉｎｄｏｗｓ </a:t>
              </a:r>
              <a:r>
                <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10</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 操作系统</a:t>
              </a:r>
              <a:endPar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任务三　安装Ｗｉｎｄｏｗｓ </a:t>
              </a:r>
              <a:r>
                <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10</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 操作系统</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四　安装和新建</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虚拟机</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五　安装Ｄｅｅｐｉｎ 操作系统</a:t>
              </a:r>
              <a:endParaRPr 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sp>
          <p:nvSpPr>
            <p:cNvPr id="21" name="TextBox 14">
              <a:extLst>
                <a:ext uri="{FF2B5EF4-FFF2-40B4-BE49-F238E27FC236}">
                  <a16:creationId xmlns="" xmlns:a16="http://schemas.microsoft.com/office/drawing/2014/main" id="{7B191415-9FCA-4705-9C06-A25B6D75648C}"/>
                </a:ext>
              </a:extLst>
            </p:cNvPr>
            <p:cNvSpPr txBox="1"/>
            <p:nvPr/>
          </p:nvSpPr>
          <p:spPr>
            <a:xfrm>
              <a:off x="8168447" y="1170579"/>
              <a:ext cx="2492990" cy="369332"/>
            </a:xfrm>
            <a:prstGeom prst="rect">
              <a:avLst/>
            </a:prstGeom>
            <a:noFill/>
          </p:spPr>
          <p:txBody>
            <a:bodyPr wrap="none" rtlCol="0">
              <a:spAutoFit/>
            </a:bodyPr>
            <a:lstStyle/>
            <a:p>
              <a:r>
                <a:rPr lang="zh-CN" alt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项目五　安装</a:t>
              </a:r>
              <a:r>
                <a:rPr lang="zh-CN" altLang="en-US" dirty="0" smtClean="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操作系统</a:t>
              </a:r>
              <a:endParaRPr 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grpSp>
    </p:spTree>
    <p:extLst>
      <p:ext uri="{BB962C8B-B14F-4D97-AF65-F5344CB8AC3E}">
        <p14:creationId xmlns:p14="http://schemas.microsoft.com/office/powerpoint/2010/main" val="697118175"/>
      </p:ext>
    </p:extLst>
  </p:cSld>
  <p:clrMapOvr>
    <a:masterClrMapping/>
  </p:clrMapOvr>
  <mc:AlternateContent xmlns:mc="http://schemas.openxmlformats.org/markup-compatibility/2006" xmlns:p14="http://schemas.microsoft.com/office/powerpoint/2010/main">
    <mc:Choice Requires="p14">
      <p:transition spd="slow" p14:dur="1250" advTm="0">
        <p:fade/>
      </p:transition>
    </mc:Choice>
    <mc:Fallback xmlns="">
      <p:transition spd="slow" advTm="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812800" y="349676"/>
            <a:ext cx="10310045" cy="58846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插槽</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是主板上安装ＣＰＵ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当前主流的ＣＰＵ 插槽主要包括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ＬＧＡ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触点式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和Ｓｏｃｋｅｔ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针脚式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对应的ＣＰＵ 封装方式分别是栅格阵列</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ｌａｎｄ Ｇｒｉｄ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Ａｒｒａｙ，ＬＧＡ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封装和插针阵列</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 Ｇｒｉｄ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Ａｒｒａｙ，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ＰＧＡ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封装。</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①ＬＧＡ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该类插槽适用的ＣＰＵ 为触点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常见的接口有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ＬＧＡ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1156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、ＬＧＡ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1155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、ＬＡＧ</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、ＬＧＡ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1151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、ＬＧＡ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2066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、ＬＧＡ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、ＬＧＡ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如Ｉｎｔｅｌ 酷睿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12900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ＫＳ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使用的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就是ＬＧＡ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②Ｓｏｃｋｅｔ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该类插槽适用的ＣＰＵ 为针脚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常见的接口有Ｓｏｃｋｅｔ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Ｓｏｃｋｅｔ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、Ｓｏｃｋｅｔ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、Ｓｏｃｋｅｔ ＡＭ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、Ｓｏｃｋｅｔ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Ｓｏｃｋｅｔ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ｓＴＲＸ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Ｓｏｃｋｅｔ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ＡＭＤ 大部分家用桌面处理器、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Ｉｎｔｅｌ大部分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以Ｍ 和ＭＱ 结尾的移动处理器几乎都在使用Ｓｏｃｋｅｔ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如ＡＭＤ 锐龙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Ｔｈｒｅａｄｒｉｐｐｅｒ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2970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使用的就是Ｓｏｃｋｅｔ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接口。</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ＣＭＯＳ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a:t>
            </a:r>
            <a:r>
              <a:rPr lang="ii-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ii-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在主板上往往有一些不太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起眼</a:t>
            </a:r>
            <a:r>
              <a:rPr lang="ii-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但十分重要的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a:t>
            </a:r>
            <a:r>
              <a:rPr lang="ii-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就是存放</a:t>
            </a:r>
            <a:r>
              <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信息的</a:t>
            </a:r>
            <a:r>
              <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ＣＭＯＳ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a:t>
            </a:r>
            <a:r>
              <a:rPr lang="ii-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ＣＭＯＳ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10000637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1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383" y="1304925"/>
            <a:ext cx="4714875"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2277" y="2424113"/>
            <a:ext cx="547687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890318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335136"/>
            <a:ext cx="10473878" cy="35702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案例</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解析四</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情况说明</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系统运行缓慢或者容易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死机，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硬盘灯乱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经常蓝</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以及出现莫名其妙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的系统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提示等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现象分析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此类故障大多数是计算机感染病毒所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病毒实质上是一种恶意的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计算机程序代码，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病毒通过自我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复制，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并在系统中隐秘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占有系统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资源，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严重的还会对软件和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造成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破坏，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如ＣＩＨ 病毒、硬盘锁病毒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解决方法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初步怀疑是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感染了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计算机病毒，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网上下载免费的杀毒软件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杀毒、金山毒霸和百度杀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毒等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对计算机进行全面的清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杀，如图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由于某些病毒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时会严重破坏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文件，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可以在病</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毒发作之前把重要的文件备份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到其他</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磁盘或Ｕ 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且把数据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文件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的属性设定为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还可以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把重要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文件备份到自己的电子邮箱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、文件传送协议</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Ｆｉｌｅ Ｔｒａｎｓｆｅｒ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Ｐｒｏｔｏ￣ｃｏｌ，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ＦＴＰ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服务器或云盘等网络空间中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去。</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2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5219" y="3905344"/>
            <a:ext cx="355282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124426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99713"/>
            <a:ext cx="10473878" cy="38410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案例</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解析五</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情况说明</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家里的手机、电视或计算机连不上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现象分析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不能上网的原因比较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如接入的光纤、光猫路由器一体机、无线路由器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顶盒以及网络参数设置等出现问题都有可能造成无法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解决方法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①</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所有设备都不能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首先确认是否因为欠费而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停机，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不是， 有可能是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接入光纤、光猫路由器一体机出现了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这时可以先查看光猫路由器一体机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上指示灯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状态，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初步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了解</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范围，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然后重新启动一下光猫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路由器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一体机看看能否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恢复，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若还是不能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这时我们可以拨打相应因特网服务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提供</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商的服务电话进行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报修。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②网络电视能收看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节目，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手机和计算机不能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说明接入的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设备没有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检查无线网络设备的网络参数配置是否正确或者重新启动一下无线网络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③如果部分终端设备能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这时再检查一下不能上网的终端的网络参数及登录密码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是否正确。</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3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1987" y="4400941"/>
            <a:ext cx="3879289" cy="1685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152962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280724"/>
            <a:ext cx="10473878" cy="568771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案例</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解析六</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情况说明</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操作系统中打开Ｅｄｇｅ 浏览器时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崩溃。</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现象分析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在运行Ｗｉｎｄｏｗｓ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用户难免需要使用到Ｅｄｇｅ 浏览器来打开一些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但是在Ｗｉｎｄｏｗｓ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操作系统中运行Ｅｄｇｅ 浏览器时偶尔会出现崩溃或闪退等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解决方法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①</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首先我们同时按住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Ｃｔｒｌ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Ａｌｔ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组合键，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调出任务管理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器， 找到Ｅｄｇｅ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浏览器进程并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“结束任务”，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②再重新打开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浏览器，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一般问题就可以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也有能打开浏览器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而浏览器不能正常工作的情况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这可能是计算机缓存的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原因</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当然重启系统也可以解决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这时可以在Ｗｉｎｄｏｗｓ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桌面底部搜索框中通过输入“ＩＥ” 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搜索并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打开ＩＥ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浏览器，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然后单击ＩＥ 浏览器右上角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“工具” 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在弹出的菜单中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选择“Ｉｎｔｅｒｎｅｔ 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命令</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打开“Ｉｎｔｅｒｎｅｔ 选项”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③在打开的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“Ｉｎｔｅｒｎｅｔ 选项”对话框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“常规” 选项卡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单击“删除”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④在打开的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“删除浏览历史记录”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对话框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确认“临时Ｉｎｔｅｒｎｅｔ 文件和网站文件” “Ｃｏｏｋｉｅ 和网站数据” “历史记录”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项已</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并单击“删除”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等待删除缓存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⑤删除缓存完成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关闭浏览器，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右键单击“开始” 菜单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按钮      ，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在弹出的快捷菜单中选择“Ｗｉｎｄｏｗｓ ＰｏｗｅｒＳｈｅｌｌ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管理员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⑥在命令提示符窗口中输入“ｎｅｔｓｈ ｗｉｎｓｏｃｋ ｒｅｓｅｔ” 命令并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Ｅｎｔｅｒ</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重启目录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故障即可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4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4148" y="3246866"/>
            <a:ext cx="260082" cy="26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14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36032" y="4719655"/>
            <a:ext cx="317578" cy="296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488842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5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877" y="762000"/>
            <a:ext cx="49911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5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7976" y="3819525"/>
            <a:ext cx="5591175"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250584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74693" y="1235187"/>
            <a:ext cx="10473878" cy="3890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案例</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解析七</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情况说明</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一台实训室教学一体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有时能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有时不能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现象分析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不能访问网络的原因比较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既可能是硬件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也可能是软件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具体情况灵活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解决方法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①</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首先检查一体机的有线和无线网卡工作是否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包括网卡是否被禁用、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ＷｉＦｉ 信号是否正常、有线网卡的网线是否未插好或接触不良</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可查看屏幕右下角的网络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连接是否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叉      标记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②确认手动设置或自动获取的网卡ＩＰ 地址是否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方法是可查看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屏幕右</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下角的网络连接图标是否有黄色感叹号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或设备管理器中的对应网卡前的图标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是否有黄色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感叹号      标记，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或ｐｉｎｇ 远程ＤＮＳ 服务器ＩＰ 地址测试能否ｐｉｎｇ 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工作正常且ＩＰ 地址设置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但还是不能访问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可以用断网急救箱或ＬＳＰ 修复工具</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进行尝试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修复。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④如不能排除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重装操作系统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试试。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⑤如果还是不能访问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网络，使用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替换法一一替换一体机、网线、无线路由器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以准确定位故障点并最终排除网络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故障。</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6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6679" y="2949561"/>
            <a:ext cx="28575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6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1" y="3667637"/>
            <a:ext cx="320040" cy="289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935885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6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2694" y="2192498"/>
            <a:ext cx="3390900"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6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6094" y="1840073"/>
            <a:ext cx="4867275"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72760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74693" y="915197"/>
            <a:ext cx="10310045" cy="449353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拓展阅读</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项目小结</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常见故障检测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典型案例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解析。</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思考练习</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项目工单略</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附录  常见计算机英文故障提示及处理（略）</a:t>
            </a:r>
            <a:endPar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7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1908" y="1523354"/>
            <a:ext cx="156210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55346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7C119252-2C49-475F-BED0-52939F39358F}"/>
              </a:ext>
            </a:extLst>
          </p:cNvPr>
          <p:cNvSpPr/>
          <p:nvPr/>
        </p:nvSpPr>
        <p:spPr>
          <a:xfrm>
            <a:off x="444136" y="935417"/>
            <a:ext cx="7620000" cy="5034281"/>
          </a:xfrm>
          <a:prstGeom prst="rect">
            <a:avLst/>
          </a:prstGeom>
          <a:noFill/>
          <a:ln w="76200">
            <a:solidFill>
              <a:srgbClr val="3EA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EF0704BE-6A3E-48E5-A53D-7F95D1D02353}"/>
              </a:ext>
            </a:extLst>
          </p:cNvPr>
          <p:cNvSpPr/>
          <p:nvPr/>
        </p:nvSpPr>
        <p:spPr>
          <a:xfrm>
            <a:off x="7581900" y="0"/>
            <a:ext cx="4610100" cy="6858000"/>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 name="文本框 13">
            <a:extLst>
              <a:ext uri="{FF2B5EF4-FFF2-40B4-BE49-F238E27FC236}">
                <a16:creationId xmlns="" xmlns:a16="http://schemas.microsoft.com/office/drawing/2014/main" id="{6028D166-29A7-406B-89EE-FC8C030D4F75}"/>
              </a:ext>
            </a:extLst>
          </p:cNvPr>
          <p:cNvSpPr txBox="1"/>
          <p:nvPr/>
        </p:nvSpPr>
        <p:spPr>
          <a:xfrm>
            <a:off x="722128" y="2286829"/>
            <a:ext cx="4185761" cy="2308324"/>
          </a:xfrm>
          <a:prstGeom prst="rect">
            <a:avLst/>
          </a:prstGeom>
          <a:noFill/>
        </p:spPr>
        <p:txBody>
          <a:bodyPr wrap="square" rtlCol="0">
            <a:spAutoFit/>
          </a:bodyPr>
          <a:lstStyle/>
          <a:p>
            <a:pPr algn="dist"/>
            <a:r>
              <a:rPr lang="zh-CN" altLang="en-US" sz="7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非常感谢您的观看</a:t>
            </a:r>
          </a:p>
        </p:txBody>
      </p:sp>
      <p:sp>
        <p:nvSpPr>
          <p:cNvPr id="15" name="矩形 14">
            <a:extLst>
              <a:ext uri="{FF2B5EF4-FFF2-40B4-BE49-F238E27FC236}">
                <a16:creationId xmlns="" xmlns:a16="http://schemas.microsoft.com/office/drawing/2014/main" id="{91AA1B0B-9EC3-47B1-9709-475C2D522D52}"/>
              </a:ext>
            </a:extLst>
          </p:cNvPr>
          <p:cNvSpPr/>
          <p:nvPr/>
        </p:nvSpPr>
        <p:spPr>
          <a:xfrm>
            <a:off x="954892" y="3414880"/>
            <a:ext cx="3807316" cy="4571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7" name="直接连接符 16">
            <a:extLst>
              <a:ext uri="{FF2B5EF4-FFF2-40B4-BE49-F238E27FC236}">
                <a16:creationId xmlns="" xmlns:a16="http://schemas.microsoft.com/office/drawing/2014/main" id="{BF8CD226-1240-4AA1-B13D-4B658CBFFAAA}"/>
              </a:ext>
            </a:extLst>
          </p:cNvPr>
          <p:cNvCxnSpPr>
            <a:cxnSpLocks/>
          </p:cNvCxnSpPr>
          <p:nvPr/>
        </p:nvCxnSpPr>
        <p:spPr>
          <a:xfrm>
            <a:off x="11677053" y="351254"/>
            <a:ext cx="0" cy="39016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图片 17">
            <a:extLst>
              <a:ext uri="{FF2B5EF4-FFF2-40B4-BE49-F238E27FC236}">
                <a16:creationId xmlns="" xmlns:a16="http://schemas.microsoft.com/office/drawing/2014/main" id="{2E69322A-39CC-4134-869D-7E9681EB79B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364" t="47118" b="11375"/>
          <a:stretch/>
        </p:blipFill>
        <p:spPr>
          <a:xfrm>
            <a:off x="5399319" y="1233714"/>
            <a:ext cx="5807210" cy="44145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3123691"/>
      </p:ext>
    </p:extLst>
  </p:cSld>
  <p:clrMapOvr>
    <a:masterClrMapping/>
  </p:clrMapOvr>
  <mc:AlternateContent xmlns:mc="http://schemas.openxmlformats.org/markup-compatibility/2006" xmlns:p14="http://schemas.microsoft.com/office/powerpoint/2010/main">
    <mc:Choice Requires="p14">
      <p:transition spd="slow" p14:dur="125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0679" y="523110"/>
            <a:ext cx="4381500"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1708" y="637409"/>
            <a:ext cx="31337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812800" y="2489094"/>
            <a:ext cx="10586352" cy="38410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即基本输入输出系统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Ｂａｓｉｃ Ｉｎｐｕｔ Ｏｕｔｐｕｔ Ｓｙｓｔｅｍ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是只读存储器基本输入输出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系统的简写。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它实际是一组固化到主板ＣＭＯＳ 芯片上的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其主要功能是为计算机提供最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底层的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、最直接的硬件设置和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它是软件程序和硬件设备之间的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枢纽。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形象地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软件程序与硬件设备的一座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“桥梁”，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负责解决硬件的即时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一块主板的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很大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上取决于ＢＩＯＳ 程序的管理是否合理、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先进。</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②ＣＭＯＳ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ＣＭＯＳ 芯片是互补金属氧化物半导体</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Ｃｏｍｐｌｅｍｅｎｔａｒｙ Ｍｅｔａｌ－Ｏｘｉｄｅ－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Ｓｅｍｉｃｏｎｄｕｃｔｏｒ，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ＣＭＯＳ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的一种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大规模集成电路，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上的一块可读写的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随机存取存储器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Ｒａｎｄｏｍ Ａｃｃｅｓｓ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Ｍｅｍｏｒｙ，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ＲＡＭ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芯片，用来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保存当前系统的硬件配置信息和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对某些参数的设定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ＣＭＯＳ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由主板的后备电池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供电，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即使系统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断电，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信息也不会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丢失。</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17775014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812800" y="420800"/>
            <a:ext cx="10586352" cy="246221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③ＢＩＯＳ 的功能。</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开机引导；</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电自检</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ＰＯＳＴ</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加载</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设备驱动程序；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值；</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装入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系统自举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92847" y="3080448"/>
            <a:ext cx="7146467" cy="2265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电池。</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主板上有个亮银色的圆形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物体，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大小如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纽扣一般，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它就是主板的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不间断电源，它</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可以帮助计算机的内部时钟不会因为断电而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停止，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ＣＭＯＳ 芯片中保存的硬件配置信息也不会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因为断电</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丢失。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如果没有这颗电池或这颗电池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供电不足，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计算机启动时可能会提示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异常，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还可能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导致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计算机进入操作系统后某些应用程序无法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工作或</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异常。</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0572" y="3080448"/>
            <a:ext cx="2533650"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167921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11200" y="346305"/>
            <a:ext cx="10310045" cy="51460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内存条插槽是指主板上用来安装内存条的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主板所支持的内存条类型和数量都由内存条插槽来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目前主要用于主板的内存条插槽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有ＳＩＭＭ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、ＤＩＭＭ 和ＲＩＭＭ 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①ＳＩＭＭ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Ｓｉｎｇｌｅ Ｉｎｌｉｎｅ Ｍｅｍｏｒｙ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Ｍｏｄｕｌｅ，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单列直插式内存组件</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ＳＩＭＭ 插槽是早期ＡＴ 型主板上常见的内存条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插槽里只有一面“金手指”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上手指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状的导电触片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用来传输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ＳＩＭＭ 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 为线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位内存条插槽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Ｐｉｎ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位内存条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②ＤＩＭＭ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Ｄｕａｌ Ｉｎｌｉｎｅ Ｍｅｍｏｒｙ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Ｍｏｄｕｌｅｓ，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双列直插式内存组件</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ＤＩＭＭ 插槽与ＳＩＭＭ 插槽相当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类似，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不同的是ＤＩＭＭ 插槽的“金手指” 两端不像ＳＩＭＭ 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是互通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它们各自独立传输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因此可以满足更多数据信号的传输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③ＲＩＭＭ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Ｒａｍｂｕｓ Ｉｎｌｉｎｅ Ｍｅｍｏｒｙ Ｍｏｄｕｌｅ</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ＲＩＭＭ 插槽是Ｒａｍｂｕｓ 公司生产的Ｒａｍｂｕｓ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动态随机存储器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Ｄｙｎａｍｉｃ Ｒａｎｄｏｍ Ａｃｃｅｓｓ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Ｍｅｍｏｒｙ，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ＤＲＡＭ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采用的插槽，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ＲＩＭＭ 内存条插槽的外形尺寸与ＤＩＭＭ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差不多，“金手指”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同样也是双面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3775" y="5382759"/>
            <a:ext cx="2148504" cy="1475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779479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908962" y="10752"/>
            <a:ext cx="10310045" cy="425962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扩展槽。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总线是指ＣＰＵ 与外部设备之间进行数据交换的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如果把主板上流动的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和指令比作血液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的话，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那么总线就相当于一个人的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血管，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它的大小决定着主板上的信息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在单位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时间内通过的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即信息传递的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速率。</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ＡＧＰ。</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图形端口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Ａｃｃｅｌｅｒａｔｅ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ＧｒａｐｈｉｃａｌＰｏｒｔ，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ＡＧＰ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总线只能安装ＡＧＰ 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将显卡同主板内存芯片组直接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相连， 大幅度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提高了计算机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图形的处理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速度。ＡＧＰ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棕色，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时钟频率为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ＭＨｚ，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数据传输率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ｓ。ＡＧＰ工作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模式有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ＡＧＰ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ＡＧＰ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ＡＧＰ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 和ＡＧＰ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其对应的数据传输率分别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266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533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1066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ＡＧＰ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的插槽和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“金手指”与ＡＧＰ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ＡＧＰ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不一样。 ＡＧＰ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插槽中没有另外两种插槽有的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隔断，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但“金手指” 部分的缺口却比另外两种插槽多了一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个。目前，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ＡＧＰ 总线已经被ＰＣＩ－Ｅｘｐｒｅｓｓ 总线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取代，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所以主流主板上已经没有ＡＧＰ 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a:t>
            </a:r>
            <a:endPar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8084" y="4270380"/>
            <a:ext cx="29718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039909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64404"/>
            <a:ext cx="10310045" cy="45797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外设部件互连</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Ｐｅｒｉｐｈｅｒａｌ Ｃｏｍｐｏｎｅｎｔ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Ｉｎｔｅｒｃｏｎｎｅｃｔｉｏｎ，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总线是使用非常广泛的一种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总线形式，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颜色为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白色， 具有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位地址总线和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数据总线，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时钟频率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ＭＨｚ，最大</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数据传输率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 总线和ＣＰＵ 直接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相连，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即外部设备可以直接和ＣＰＵ 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数据交换，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支持即插即用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 插槽如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③ＰＣＩ－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Ｅｘｐｒｅｓｓ。</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ＰＣＩ－Ｅｘｐｒｅｓｓ 是最新的总线接口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它原本名为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ＧＩＯ”，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最早由Ｉｎｔｅｌ 公司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目的是为了取代原有的计算机系统总线传输接口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后来经ＰＣＩ－ＳＩＧ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 特殊兴趣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认证发布后才改为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“ＰＣＩ－Ｅｘｐｒｅｓｓ”。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它的主要优势就是数据传输速率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目前最高可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而且还有相当大的发展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潜力。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ＰＣＩ－Ｅｘｐｒｅｓｓ 也有多种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规格，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从ＰＣＩ－Ｅｘｐｒｅｓｓ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到ＰＣＩ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－Ｅｘｐｒｅｓｓ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能满足一定时间内出现的低速设备和高速设备的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ＰＣＩ－Ｅｘｐｒｅｓｓ 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6832" y="4419599"/>
            <a:ext cx="6287911"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243482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548900"/>
            <a:ext cx="10310045" cy="546611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接口用来连接各种输入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是外部设备与主板之间进行数据交换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的通道，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包括ＩＤＥ 接口、ＳＡＴＡ 接口、串行接口、ＰＳ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接口、ＵＳＢ 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接口和Ｗｉ－Ｆｉ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天线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在计算机系统中采用标准接口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目的是便于模块化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以使更多厂商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生产和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开发与之兼容的外部设备和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不同类型的外部设备需要不同的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不同的接口是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不通用的。</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①ＩＤＥ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电子集成驱动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Ｉｎｔｅｇｒａｔｅｄ Ｄｒｉｖｅ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Ｅｌｅｃｔｒｏｎｉｃｓ，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ＩＤＥ</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接口主要用来连接老式硬盘和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光盘驱动器等，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因其传输速率低等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现在已经被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淘汰。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②ＳＡＴＡ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串行先进技术附属总线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Ｓｅｒｉａｌ Ａｄｖａｎｃｅｄ Ｔｅｃｈｎｏｌｏｇｙ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Ａｔｔａｃｈｍｅｎｔ，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ＳＡＴＡ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接口的主要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用作主板和大量存储设备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如硬盘及光盘驱动器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之间的数据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ＳＡＴＡ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三种接口标准</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数据传输速率分别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当前主流的是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ＳＡＴＡ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③串行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主板上的串行接口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针双排针式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标有ＣＯＭ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字样。</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95541719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11200" y="337092"/>
            <a:ext cx="10310045" cy="561384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接口是一种ＰＣ 兼容型计算机系统上的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可以用来连接键盘及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⑤ＵＳＢ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通用串行总线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Ｕｎｉｖｅｒｓａｌ Ｓｅｒｉａｌ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Ｂｕｓ，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ＵＳＢ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接口是计算机系统连接外围设备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如键盘、</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鼠标、打印机等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ＵＳＢ 接口的发展经历了多次版本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替换，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当前常见的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为ＵＳＢ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和ＵＳＢ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两种。 此外，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ＵＳＢ 接口的最新发展趋势为ＵＳＢ Ｔｙｐｅ－Ｃ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是一种既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又可以应用于移动设备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如手机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接口是一种固态硬盘新型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是Ｉｎｔｅｌ 公司推出的一种替代ｍＳＡＴＡ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ｍｉｎｉ－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ＳＡＴＡ，</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迷你版ＳＡＴＡ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接口的新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接口规范，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在现在的主流主板上都能看到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与ｍＳＡＴＡ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接口相比， 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接口读写速度更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体积也更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⑦Ｗｉ－Ｆｉ 天线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带有Ｗｉ－Ｆｉ 无线网卡的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可以实现与手机和笔记本电脑一样的无线上网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通常，主板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包装盒里面会附带Ｗｉ－Ｆｉ 天线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用于安装到Ｗｉ－Ｆｉ 天线接口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39858886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540066"/>
            <a:ext cx="10310045"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主板上还有用于连接主机电源的电源接口、用于连接网络水晶头的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ＲＪ</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网卡接口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输出音频的声卡接口、用于连接打印机的ＬＰＴ 并行接口、用于实现数字声音信号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输出的Ｓ</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ＰＤＩＦ 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各种接口在主板上的分布如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953" y="2061779"/>
            <a:ext cx="39433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2063910"/>
            <a:ext cx="4686300" cy="288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534812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69536"/>
            <a:ext cx="10310045" cy="35702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跳线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插针。</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跳线是可以在主板上进行各种硬件设置的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通过这些设置可以规定主板安装硬件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的型号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规格。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需要跳线的地方越来越少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但是还是有几个地方需要用到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跳线。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使用ＣＭＯＳ 放电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跳线。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现在的大多数主板设计有ＣＭＯＳ 放电跳线以方便用户进行放电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这是较常用的ＣＭＯＳ放电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该放电跳线一般为三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位于主板ＣＭＯＳ 电池插座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附近，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并附有电池放电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说明。 在主板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的默认状态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跳线帽连接在标识为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的针脚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从放电说明可以知道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此时的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状态为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“Ｎｏｒｍａｌ”，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机箱面板指示灯及控制按键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插针。</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机箱面板指示灯及控制按键插针如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7494" y="4146144"/>
            <a:ext cx="600075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535449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8B22D954-A205-4794-BAA0-E4F9F7E2BC66}"/>
              </a:ext>
            </a:extLst>
          </p:cNvPr>
          <p:cNvSpPr txBox="1"/>
          <p:nvPr/>
        </p:nvSpPr>
        <p:spPr>
          <a:xfrm>
            <a:off x="914400" y="456505"/>
            <a:ext cx="2717800" cy="584775"/>
          </a:xfrm>
          <a:prstGeom prst="rect">
            <a:avLst/>
          </a:prstGeom>
          <a:noFill/>
        </p:spPr>
        <p:txBody>
          <a:bodyPr wrap="square" rtlCol="0">
            <a:spAutoFit/>
          </a:bodyPr>
          <a:lstStyle/>
          <a:p>
            <a:r>
              <a:rPr lang="en-US" altLang="zh-CN" sz="3200" b="1"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CONTENT</a:t>
            </a:r>
            <a:endParaRPr lang="zh-CN" altLang="en-US" sz="3200" b="1"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5" name="直接连接符 14">
            <a:extLst>
              <a:ext uri="{FF2B5EF4-FFF2-40B4-BE49-F238E27FC236}">
                <a16:creationId xmlns="" xmlns:a16="http://schemas.microsoft.com/office/drawing/2014/main" id="{51988AE3-2DE3-4600-8B32-049391D2C836}"/>
              </a:ext>
            </a:extLst>
          </p:cNvPr>
          <p:cNvCxnSpPr/>
          <p:nvPr/>
        </p:nvCxnSpPr>
        <p:spPr>
          <a:xfrm>
            <a:off x="2895600" y="748893"/>
            <a:ext cx="4333070" cy="0"/>
          </a:xfrm>
          <a:prstGeom prst="line">
            <a:avLst/>
          </a:prstGeom>
          <a:ln w="44450">
            <a:solidFill>
              <a:srgbClr val="3EA8E6"/>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 xmlns:a16="http://schemas.microsoft.com/office/drawing/2014/main" id="{8DFC5D22-988A-4283-AC98-48EABF09C31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63364" t="47118" b="11375"/>
          <a:stretch/>
        </p:blipFill>
        <p:spPr>
          <a:xfrm>
            <a:off x="1044528" y="1120391"/>
            <a:ext cx="6184142" cy="4806769"/>
          </a:xfrm>
          <a:prstGeom prst="rect">
            <a:avLst/>
          </a:prstGeom>
          <a:ln>
            <a:noFill/>
          </a:ln>
          <a:effectLst>
            <a:outerShdw blurRad="292100" dist="139700" dir="2700000" algn="tl" rotWithShape="0">
              <a:srgbClr val="333333">
                <a:alpha val="65000"/>
              </a:srgbClr>
            </a:outerShdw>
          </a:effectLst>
        </p:spPr>
      </p:pic>
      <p:grpSp>
        <p:nvGrpSpPr>
          <p:cNvPr id="24" name="组合 23"/>
          <p:cNvGrpSpPr/>
          <p:nvPr/>
        </p:nvGrpSpPr>
        <p:grpSpPr>
          <a:xfrm>
            <a:off x="8102724" y="238232"/>
            <a:ext cx="3207446" cy="1057607"/>
            <a:chOff x="8102724" y="1170579"/>
            <a:chExt cx="3207446" cy="1057607"/>
          </a:xfrm>
        </p:grpSpPr>
        <p:sp>
          <p:nvSpPr>
            <p:cNvPr id="25" name="TextBox 27"/>
            <p:cNvSpPr txBox="1"/>
            <p:nvPr/>
          </p:nvSpPr>
          <p:spPr>
            <a:xfrm>
              <a:off x="8102724" y="1512605"/>
              <a:ext cx="3207446" cy="715581"/>
            </a:xfrm>
            <a:prstGeom prst="rect">
              <a:avLst/>
            </a:prstGeom>
            <a:noFill/>
          </p:spPr>
          <p:txBody>
            <a:bodyPr wrap="square" rtlCol="0">
              <a:spAutoFit/>
            </a:bodyPr>
            <a:lstStyle/>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一　认识连网</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设备</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二　组建对等</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网</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三　使用宽带</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上网</a:t>
              </a:r>
              <a:endPar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sp>
          <p:nvSpPr>
            <p:cNvPr id="26" name="TextBox 14">
              <a:extLst>
                <a:ext uri="{FF2B5EF4-FFF2-40B4-BE49-F238E27FC236}">
                  <a16:creationId xmlns="" xmlns:a16="http://schemas.microsoft.com/office/drawing/2014/main" id="{7B191415-9FCA-4705-9C06-A25B6D75648C}"/>
                </a:ext>
              </a:extLst>
            </p:cNvPr>
            <p:cNvSpPr txBox="1"/>
            <p:nvPr/>
          </p:nvSpPr>
          <p:spPr>
            <a:xfrm>
              <a:off x="8168447" y="1170579"/>
              <a:ext cx="2031325" cy="369332"/>
            </a:xfrm>
            <a:prstGeom prst="rect">
              <a:avLst/>
            </a:prstGeom>
            <a:noFill/>
          </p:spPr>
          <p:txBody>
            <a:bodyPr wrap="none" rtlCol="0">
              <a:spAutoFit/>
            </a:bodyPr>
            <a:lstStyle/>
            <a:p>
              <a:r>
                <a:rPr lang="zh-CN" alt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项目六　接入</a:t>
              </a:r>
              <a:r>
                <a:rPr lang="zh-CN" altLang="en-US" dirty="0" smtClean="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网络</a:t>
              </a:r>
              <a:endParaRPr 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grpSp>
      <p:grpSp>
        <p:nvGrpSpPr>
          <p:cNvPr id="36" name="组合 35"/>
          <p:cNvGrpSpPr/>
          <p:nvPr/>
        </p:nvGrpSpPr>
        <p:grpSpPr>
          <a:xfrm>
            <a:off x="8102724" y="1822009"/>
            <a:ext cx="3207446" cy="1057607"/>
            <a:chOff x="8102724" y="1170579"/>
            <a:chExt cx="3207446" cy="1057607"/>
          </a:xfrm>
        </p:grpSpPr>
        <p:sp>
          <p:nvSpPr>
            <p:cNvPr id="37" name="TextBox 27"/>
            <p:cNvSpPr txBox="1"/>
            <p:nvPr/>
          </p:nvSpPr>
          <p:spPr>
            <a:xfrm>
              <a:off x="8102724" y="1512605"/>
              <a:ext cx="3207446" cy="715581"/>
            </a:xfrm>
            <a:prstGeom prst="rect">
              <a:avLst/>
            </a:prstGeom>
            <a:noFill/>
          </p:spPr>
          <p:txBody>
            <a:bodyPr wrap="square" rtlCol="0">
              <a:spAutoFit/>
            </a:bodyPr>
            <a:lstStyle/>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1</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　制作工作</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照</a:t>
              </a:r>
              <a:endPar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2</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　艺术裁切</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图像</a:t>
              </a:r>
              <a:endPar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3</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　利用蒙版制作简易</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边框</a:t>
              </a:r>
              <a:endParaRPr 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sp>
          <p:nvSpPr>
            <p:cNvPr id="38" name="TextBox 14">
              <a:extLst>
                <a:ext uri="{FF2B5EF4-FFF2-40B4-BE49-F238E27FC236}">
                  <a16:creationId xmlns="" xmlns:a16="http://schemas.microsoft.com/office/drawing/2014/main" id="{7B191415-9FCA-4705-9C06-A25B6D75648C}"/>
                </a:ext>
              </a:extLst>
            </p:cNvPr>
            <p:cNvSpPr txBox="1"/>
            <p:nvPr/>
          </p:nvSpPr>
          <p:spPr>
            <a:xfrm>
              <a:off x="8168447" y="1170579"/>
              <a:ext cx="2723823" cy="369332"/>
            </a:xfrm>
            <a:prstGeom prst="rect">
              <a:avLst/>
            </a:prstGeom>
            <a:noFill/>
          </p:spPr>
          <p:txBody>
            <a:bodyPr wrap="none" rtlCol="0">
              <a:spAutoFit/>
            </a:bodyPr>
            <a:lstStyle/>
            <a:p>
              <a:r>
                <a:rPr lang="zh-CN" alt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项目七　维护计算机系统</a:t>
              </a:r>
              <a:endParaRPr 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grpSp>
      <p:grpSp>
        <p:nvGrpSpPr>
          <p:cNvPr id="14" name="组合 13"/>
          <p:cNvGrpSpPr/>
          <p:nvPr/>
        </p:nvGrpSpPr>
        <p:grpSpPr>
          <a:xfrm>
            <a:off x="8102724" y="3132669"/>
            <a:ext cx="3207446" cy="1680854"/>
            <a:chOff x="8102724" y="1170579"/>
            <a:chExt cx="3207446" cy="1680854"/>
          </a:xfrm>
        </p:grpSpPr>
        <p:sp>
          <p:nvSpPr>
            <p:cNvPr id="16" name="TextBox 27"/>
            <p:cNvSpPr txBox="1"/>
            <p:nvPr/>
          </p:nvSpPr>
          <p:spPr>
            <a:xfrm>
              <a:off x="8102724" y="1512605"/>
              <a:ext cx="3207446" cy="1338828"/>
            </a:xfrm>
            <a:prstGeom prst="rect">
              <a:avLst/>
            </a:prstGeom>
            <a:noFill/>
          </p:spPr>
          <p:txBody>
            <a:bodyPr wrap="square" rtlCol="0">
              <a:spAutoFit/>
            </a:bodyPr>
            <a:lstStyle/>
            <a:p>
              <a:pPr>
                <a:lnSpc>
                  <a:spcPct val="150000"/>
                </a:lnSpc>
              </a:pP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任务一　维护保养</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主机</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二　维护保养液晶显示</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器</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三　维护保养键盘、</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鼠标</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四　维护</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计算机系统</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五　维护保养</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外围设备</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六　维护保养智能移动</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终端</a:t>
              </a:r>
              <a:endParaRPr 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sp>
          <p:nvSpPr>
            <p:cNvPr id="17" name="TextBox 14">
              <a:extLst>
                <a:ext uri="{FF2B5EF4-FFF2-40B4-BE49-F238E27FC236}">
                  <a16:creationId xmlns="" xmlns:a16="http://schemas.microsoft.com/office/drawing/2014/main" id="{7B191415-9FCA-4705-9C06-A25B6D75648C}"/>
                </a:ext>
              </a:extLst>
            </p:cNvPr>
            <p:cNvSpPr txBox="1"/>
            <p:nvPr/>
          </p:nvSpPr>
          <p:spPr>
            <a:xfrm>
              <a:off x="8168447" y="1170579"/>
              <a:ext cx="2377574" cy="369332"/>
            </a:xfrm>
            <a:prstGeom prst="rect">
              <a:avLst/>
            </a:prstGeom>
            <a:noFill/>
          </p:spPr>
          <p:txBody>
            <a:bodyPr wrap="none" rtlCol="0">
              <a:spAutoFit/>
            </a:bodyPr>
            <a:lstStyle/>
            <a:p>
              <a:r>
                <a:rPr lang="zh-CN" altLang="en-US" dirty="0" smtClean="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项目</a:t>
              </a:r>
              <a:r>
                <a:rPr lang="en-US" altLang="zh-CN" dirty="0" smtClean="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7</a:t>
              </a:r>
              <a:r>
                <a:rPr lang="zh-CN" alt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　滤镜效果</a:t>
              </a:r>
              <a:r>
                <a:rPr lang="zh-CN" altLang="en-US" dirty="0" smtClean="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应用</a:t>
              </a:r>
              <a:endParaRPr 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grpSp>
      <p:grpSp>
        <p:nvGrpSpPr>
          <p:cNvPr id="18" name="组合 17"/>
          <p:cNvGrpSpPr/>
          <p:nvPr/>
        </p:nvGrpSpPr>
        <p:grpSpPr>
          <a:xfrm>
            <a:off x="8102724" y="5147813"/>
            <a:ext cx="3943708" cy="849857"/>
            <a:chOff x="8102724" y="1170579"/>
            <a:chExt cx="3943708" cy="849857"/>
          </a:xfrm>
        </p:grpSpPr>
        <p:sp>
          <p:nvSpPr>
            <p:cNvPr id="21" name="TextBox 27"/>
            <p:cNvSpPr txBox="1"/>
            <p:nvPr/>
          </p:nvSpPr>
          <p:spPr>
            <a:xfrm>
              <a:off x="8102724" y="1512605"/>
              <a:ext cx="3207446" cy="507831"/>
            </a:xfrm>
            <a:prstGeom prst="rect">
              <a:avLst/>
            </a:prstGeom>
            <a:noFill/>
          </p:spPr>
          <p:txBody>
            <a:bodyPr wrap="square" rtlCol="0">
              <a:spAutoFit/>
            </a:bodyPr>
            <a:lstStyle/>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一　了解计算机故障常见</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的检测方法</a:t>
              </a:r>
              <a:endPar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a:p>
              <a:pPr>
                <a:lnSpc>
                  <a:spcPct val="150000"/>
                </a:lnSpc>
              </a:pP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任务</a:t>
              </a:r>
              <a:r>
                <a:rPr lang="zh-CN" altLang="en-US" sz="900" i="1" dirty="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二　解析典型</a:t>
              </a:r>
              <a:r>
                <a:rPr lang="zh-CN" altLang="en-US"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案例</a:t>
              </a:r>
              <a:endParaRPr lang="en-US" altLang="zh-CN" sz="900" i="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sp>
          <p:nvSpPr>
            <p:cNvPr id="22" name="TextBox 14">
              <a:extLst>
                <a:ext uri="{FF2B5EF4-FFF2-40B4-BE49-F238E27FC236}">
                  <a16:creationId xmlns="" xmlns:a16="http://schemas.microsoft.com/office/drawing/2014/main" id="{7B191415-9FCA-4705-9C06-A25B6D75648C}"/>
                </a:ext>
              </a:extLst>
            </p:cNvPr>
            <p:cNvSpPr txBox="1"/>
            <p:nvPr/>
          </p:nvSpPr>
          <p:spPr>
            <a:xfrm>
              <a:off x="8168447" y="1170579"/>
              <a:ext cx="3877985" cy="369332"/>
            </a:xfrm>
            <a:prstGeom prst="rect">
              <a:avLst/>
            </a:prstGeom>
            <a:noFill/>
          </p:spPr>
          <p:txBody>
            <a:bodyPr wrap="none" rtlCol="0">
              <a:spAutoFit/>
            </a:bodyPr>
            <a:lstStyle/>
            <a:p>
              <a:r>
                <a:rPr lang="zh-CN" alt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rPr>
                <a:t>项目八　检测和分析计算机常见故障</a:t>
              </a:r>
              <a:endParaRPr lang="en-US" dirty="0">
                <a:solidFill>
                  <a:schemeClr val="tx1">
                    <a:lumMod val="75000"/>
                    <a:lumOff val="25000"/>
                  </a:schemeClr>
                </a:solidFill>
                <a:latin typeface="字魂36号-正文宋楷" panose="02000000000000000000" pitchFamily="2" charset="-122"/>
                <a:ea typeface="字魂36号-正文宋楷" panose="02000000000000000000" pitchFamily="2" charset="-122"/>
                <a:cs typeface="Avenir Medium Oblique" charset="0"/>
                <a:sym typeface="字魂36号-正文宋楷" panose="02000000000000000000" pitchFamily="2" charset="-122"/>
              </a:endParaRPr>
            </a:p>
          </p:txBody>
        </p:sp>
      </p:grpSp>
    </p:spTree>
    <p:extLst>
      <p:ext uri="{BB962C8B-B14F-4D97-AF65-F5344CB8AC3E}">
        <p14:creationId xmlns:p14="http://schemas.microsoft.com/office/powerpoint/2010/main" val="592059289"/>
      </p:ext>
    </p:extLst>
  </p:cSld>
  <p:clrMapOvr>
    <a:masterClrMapping/>
  </p:clrMapOvr>
  <mc:AlternateContent xmlns:mc="http://schemas.openxmlformats.org/markup-compatibility/2006" xmlns:p14="http://schemas.microsoft.com/office/powerpoint/2010/main">
    <mc:Choice Requires="p14">
      <p:transition spd="slow" p14:dur="1250" advTm="0">
        <p:fade/>
      </p:transition>
    </mc:Choice>
    <mc:Fallback xmlns="">
      <p:transition spd="slow" advTm="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28771"/>
            <a:ext cx="10310045" cy="67218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逻辑控制芯片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Ｃｈｉｐｓｅｔ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是主板的核心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组成部分，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它决定了主板的级别和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档次，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影响整台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的系统性能的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芯片组的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决定了主板性能的好坏与级别的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主板上最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重要的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芯片组就是南桥芯片组和北桥芯片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①北桥芯片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离ＣＰＵ 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尺寸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和ＣＰＵ 通信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密切，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管理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高速缓存；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一般配有散热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片或风扇；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决定主板能安装何种档次的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并决定能否支持ＡＧＰ 接口、ＰＣＩ 接口和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ＰＣＩＥｘｐｒｅｓｓ接口；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决定所使用的内存类型、最大容量及差错校验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Ｅｒｒｏｒ Ｃｈｅｃｋｉｎｇ ａｎｄ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Ｃｏｒｒｅｃｔｉｏｎ，ＥＣＣ</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②南桥芯片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离ＣＰＵ 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提供标准的Ｉ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用于管理计算机中各个设备的接口及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总线，控制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键盘控制器、时钟、电源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按照芯片组分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常见的芯片组有支持Ｉｎｔｅｌ 公司系列ＣＰＵ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、Ｈ</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299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、Ｚ</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590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ＡＭＤ 公司系列ＣＰＵ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550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570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每一种芯片组前面第一个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字母，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代表该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主板的档次，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具体含义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①支持Ｉｎｔｅｌ 系列ＣＰＵ 的芯片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支持ＡＭＤ 系列ＣＰＵ 的芯片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21361426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62087"/>
            <a:ext cx="10310045" cy="27330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按主板的结构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主板按其结构可分为ＡＴＸ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、Ｅ－ＡＴＸ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加强型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、Ｍ－ＡＴＸ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紧凑型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和Ｍｉｎｉ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－ＩＴＸ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迷你型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ＡＴＸ 主板是常见的装机板型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俗称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尺寸通常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ｍｍ，特点</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扩展性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一般搭载了较高端的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华硕ＰＲＯ ＷＳ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ＷＲＸ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－ＳＡＧＥ ＳＥ ＷＩＦＩ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工作站</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主板就是一款ＡＴＸ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8369" y="3199943"/>
            <a:ext cx="2362200"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769331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5243"/>
            <a:ext cx="10310045" cy="3890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②Ｅ－ＡＴＸ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Ｅ－ＡＴＸ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是Ｅｘｔｅｎｄｅｄ ＡＴＸ 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缩写， 主要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用于高性能ＰＣ 整机、工作站或服务器等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领域。 它通常</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用于双处理器和标准ＡＴＸ 主板无法胜任的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服务器上，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尺寸通常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ｍｍ，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一般采用高性能芯片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并配合高端ＣＰＵ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不建议普通用户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华硕ＰＲＩＭＥ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Ｚ</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590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 主板就是一款</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Ｅ－ＡＴＸ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③Ｍ－ＡＴＸ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Ｍ－ＡＴＸ 即Ｍｉｃｒｏ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ＡＴＸ，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Ｍ－ＡＴＸ 主板也叫微型ＡＴＸ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俗称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尺寸通常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ｍｍ。其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优点是占用空间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适合安装到较小的主机箱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缺点是扩展插槽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较少</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比如内存条插槽减少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个，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而一般ＡＴＸ 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、散热较差、扩展升级受到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限制等。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Ｍ－ＡＴＸ 主板多用于品牌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华硕ＴＵＦ ＧＡＭＩＮＧ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－ＰＬＵＳ ＷＩＦＩ 主板就是一款Ｍ－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ＡＴＸ主板，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7040" y="4040682"/>
            <a:ext cx="501015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911882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99274"/>
            <a:ext cx="10310045"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④Ｍｉｎｉ－ＩＴＸ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Ｍｉｎｉ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－ＩＴＸ 是由威盛电子主推的主板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规格，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尺寸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通常为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ｍｍ。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由于扩充性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Ｍｉｎｉ－ＩＴＸ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用于嵌入式系统、准系统及家庭影院电脑等而非</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普通主机。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华硕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Ｈ</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－ＩＴＸａｃ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其结构就是Ｍｉｎｉ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－ＩＴＸ 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提供了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ＬＧＡ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的ＣＰＵ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1563" y="1999870"/>
            <a:ext cx="242887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92847" y="4325615"/>
            <a:ext cx="10310045" cy="240469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制造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①观察主板做工是否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精细。</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②印制电路板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Ｐｒｉｎｔｅｄ Ｃｉｒｃｕｉｔ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Ｂｏａｒｄ，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的层</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数是否为多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焊点是否整齐、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走线是否简洁、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③观察主板的电容、电阻、电感线圈等元器件在数量上是否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偷工减料，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在质量上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是否过关。</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74158566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55895"/>
            <a:ext cx="10310045" cy="650024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④观察设计结构布局是否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合理，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是否有利于其他配件的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⑤观察主板是否通过相应的安全标准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认证。</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⑥观察主板包装是否为原厂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完好无损。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⑦清点各种连线、驱动盘、保修卡、合格证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观察其是否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齐全。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品牌。</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尽量选购一线品牌的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如华硕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ＡＳＵＳ</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ｍｓｉ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、精英</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ＥＣＳ</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ＧＩＧＡ￣ＢＹＴＥ</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、科迪亚</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ＱＤＩ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升级和扩充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能力。</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一般来说，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买主板时都要考虑计算机和主板升级和扩充的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比如扩充内存、增加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扩展卡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、升级ＣＰＵ 等方面的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主板插槽越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扩充能力就越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稳定性和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可靠性。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由于不同生产厂商的设计水平、制作工艺、元器件质量等有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差距，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因此很难精确测定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其稳定性</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可靠性，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但可通过以下几方面来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考虑。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①负荷测试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在主板上尽可能多地插入或接入设备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如内存、独立显卡等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以测试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主板能否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稳定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②烧机测试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计算机长时间运行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主板能否稳定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系统是否出现停顿或死机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③物理环境测试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改变外部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环境，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如温度、湿度、震动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92913014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70971"/>
            <a:ext cx="10310045" cy="3890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售后服务。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购买计算机硬件类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所关注的不仅仅是规格及价格等表面的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东西，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还要注意售后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及保修服务，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免除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后顾之忧。</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和选购ＣＰＵ</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主要包括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Ａｒｉｔｈｍｅｔｉｃ ａｎｄ Ｌｏｇｉｃ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Ｕｎｉｔ，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ＡＬＵ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Ｃｏｎｔｒｏｌ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Ｕｎｉｔ，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ＣＵ</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 此外，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它还包括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若干</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个寄存器、高速缓冲存储器及实现它们之间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联系的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数据、控制及状态的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它与内部存储器和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输出设备合称为电子计算机三大核心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的核心部分工作强度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 发热量也大。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而且ＣＰＵ 的核心部分非常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脆弱，为了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保障核心部分的安全和帮助其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散热，现在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的ＣＰＵ 一般在其核心部分上加装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一个</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金属</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该金属盖可以有效避免核心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受到意外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同时也扩大了核心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部分的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面积。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散热装置如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1256" y="4368759"/>
            <a:ext cx="2830059" cy="1715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9771" y="4368759"/>
            <a:ext cx="3076575"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50019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268049"/>
            <a:ext cx="10310045" cy="57861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的主要技术指标和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参数。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计算机的性能在很大程度上由ＣＰＵ 的性能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而ＣＰＵ 的性能主要体现在其运行程序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的速度。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影响运行速度的性能指标包括ＣＰＵ 的工作频率、高速缓存容量、指令系统和逻辑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结构等参数。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的技术指标和参数有以下几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主频也叫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时钟频率，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是指ＣＰＵ 内部的工作频率或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时钟频率，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表示在ＣＰＵ 内数字脉冲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信号震荡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当前主流ＣＰＵ 的时钟频率单位为ＧＨｚ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吉赫兹</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主频的高低直接影响ＣＰＵ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的运算速度。 一般来说，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主频越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在一个时钟周期内完成的指令数也就越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当然ＣＰＵ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速度也就越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但值得注意的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由于各种ＣＰＵ 因生产年代、内部结构、制造工艺等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不尽相同，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哪怕是同一品牌同一系列的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也不能只看主频就可以决定其性能的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Ｉｎｔｅｌｉ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12400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的主频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ＧＨｚ， 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10400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的主频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ＧＨｚ，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但由于前者属于Ｉｎｔｅｌ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系列</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而后者是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所以前者的性能明显要高出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许多。</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外部的工作频率称为外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是指ＣＰＵ 与外部设备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内存或主板芯片组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数据交换速度。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外频越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同时接收来自外围设备的数据就越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从而使整个系统的速度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进一步提高。</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5575396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452714"/>
            <a:ext cx="10310045" cy="541686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倍频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倍频系数是指ＣＰＵ 主频与外频的相对比例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关系。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在相同外频的前提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倍频系数越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的频率也越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实际上，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在相同外频的前提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高倍频系数的ＣＰＵ 本身意义并不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大。这</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是因为ＣＰＵ 与系统之间的数据传输速度是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有限的，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一味追求高主频而得到高倍频系数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就会出现明显的“瓶颈” 效应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运算的速度不能够满足ＣＰＵ 从系统中得到数据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的极限速度。</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频率。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前端总线是将ＣＰＵ 连接到北桥芯片的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前端总线频率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即总线频率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直接影响ＣＰＵ与内存的数据交换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它和数据位宽共同决定了ＣＰＵ 数据传输的最大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带宽，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其计算公式为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带宽＝总线频率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数据位宽</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例如， 支持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位的至强Ｎｏｃｏｎａ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其前端总线频率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ＭＨｚ，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按照公式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它的最大数据传输带宽就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Ｇｂｉｔ</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高速缓存。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高速缓存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Ｃａｃｈｅ</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大小也是ＣＰＵ 的重要指标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而且缓存的结构和大小对ＣＰＵ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速度影响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非常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内高速缓存的运行频率极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一般是和处理器同频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工作效率远远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系统内存和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高速缓存一般包括一级缓存、二级缓存和三级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缓存，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其工作原理如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28995012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904546"/>
            <a:ext cx="10606305" cy="492442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的选购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根据预算确定选购的ＣＰＵ 品牌、价格、型号和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参数。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选购ＣＰＵ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一定要与主板、内存等配件相互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兼容，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这点尤为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重要。</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根据实际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选择性价比高的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根据适用、够用的原则进行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不是最贵的ＣＰＵ 就是最合适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比如普通办公用</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选择高频率多核心的高端ＣＰＵ 是一种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浪费。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一般来说，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主频越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但不能将主频与ＣＰＵ 的性能直接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挂钩， 还需要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考虑制程、核心等其他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参数。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需要根据ＣＰＵ 设计的热设计功耗</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Ｔｈｅｒｍａｌ Ｄｅｓｉｇｈ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Ｐｏｗｅｒ，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ＴＤＰ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选配相应散热能力</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高速缓存的运行速度比内存快得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一般来说，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选购的ＣＰＵ 缓存越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性能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会越好。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选购时要注意ＣＰＵ 集成的核心显卡的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如果要运行大型软件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游戏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需要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选购独立显卡才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行。</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669" y="185741"/>
            <a:ext cx="4724400"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60486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6" y="382104"/>
            <a:ext cx="10606305" cy="231448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和选购内存条</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内存条是计算机中重要的部件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计算机中所有程序的运行都是在内存中进行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因此</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内存条的性能对计算机的影响非常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内存也称为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其作用是暂时存放ＣＰＵ 的运算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以及与硬盘等外部存储器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交换</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只要计算机处于运行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状态，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就会把需要运算的数据调到内存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由ＣＰＵ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进行运算，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运算完成后再将结果传送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出来。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内存的稳定运行也决定了计算机的稳定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 内存条由</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内存芯片、电路板、“金手指” 等部分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198" y="2822205"/>
            <a:ext cx="7213601" cy="30531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是双倍数据速率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Ｄｏｕｂｌｅ Ｄａｔａ Ｒａｔｅ</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缩写。 ＤＤＲ内存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是在同步动态随机存储器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Ｓｙｎｃｈｒｏｎｏｕｓ Ｄｙｎａｍｉｃ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ＲａｎｄｏｍＡｃｃｅｓｓ Ｍｅｍｏｒｙ，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ＳＤＲＡＭ</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基础上发展而来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仍然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沿用ＳＤＲＡＭ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生产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体系。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因此对于内存生产厂商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只需对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制造普通</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ＳＤＲＡＭ 的设备稍加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改进，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即可实现ＤＤＲ 内存的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生产，从而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有效地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降低成本。</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有时候人们将旧的存储技术ＤＤＲ 称为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加以区分。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 内存条实物图如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3502" y="3506948"/>
            <a:ext cx="2380054" cy="2126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446519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0A5C77A8-0839-4F63-BDED-43D271F9B7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364" t="34457" b="11375"/>
          <a:stretch/>
        </p:blipFill>
        <p:spPr>
          <a:xfrm rot="10800000">
            <a:off x="3372761" y="864136"/>
            <a:ext cx="5807210" cy="57611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9360309" y="2769870"/>
            <a:ext cx="2831691" cy="1754326"/>
          </a:xfrm>
          <a:prstGeom prst="rect">
            <a:avLst/>
          </a:prstGeom>
          <a:noFill/>
        </p:spPr>
        <p:txBody>
          <a:bodyPr wrap="square" rtlCol="0">
            <a:spAutoFit/>
          </a:bodyPr>
          <a:lstStyle/>
          <a:p>
            <a:pPr>
              <a:lnSpc>
                <a:spcPct val="150000"/>
              </a:lnSpc>
            </a:pP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学习目标</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了解计算机的发展</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概况。</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理解计算机的基本工作</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原理。</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掌握计算机系统的</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组成。</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了解计算机的</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类型。</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认识国产计算机和</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操作系统。</a:t>
            </a:r>
            <a:endParaRPr lang="en-US" altLang="zh-CN" sz="12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矩形 3"/>
          <p:cNvSpPr/>
          <p:nvPr/>
        </p:nvSpPr>
        <p:spPr>
          <a:xfrm>
            <a:off x="8183880" y="1257300"/>
            <a:ext cx="3657600" cy="126555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87A3935-3BB5-4A27-926A-04DB52F9C512}"/>
              </a:ext>
            </a:extLst>
          </p:cNvPr>
          <p:cNvSpPr txBox="1"/>
          <p:nvPr/>
        </p:nvSpPr>
        <p:spPr>
          <a:xfrm>
            <a:off x="182499" y="128841"/>
            <a:ext cx="3062515" cy="707886"/>
          </a:xfrm>
          <a:prstGeom prst="rect">
            <a:avLst/>
          </a:prstGeom>
          <a:noFill/>
        </p:spPr>
        <p:txBody>
          <a:bodyPr wrap="square" rtlCol="0">
            <a:spAutoFit/>
          </a:bodyPr>
          <a:lstStyle/>
          <a:p>
            <a:r>
              <a:rPr lang="zh-CN" altLang="en-US" sz="4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a:t>
            </a:r>
            <a:r>
              <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a:t>
            </a:r>
            <a:endPar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a:extLst>
              <a:ext uri="{FF2B5EF4-FFF2-40B4-BE49-F238E27FC236}">
                <a16:creationId xmlns="" xmlns:a16="http://schemas.microsoft.com/office/drawing/2014/main" id="{116ED4FA-2886-4C15-830D-780157D834D2}"/>
              </a:ext>
            </a:extLst>
          </p:cNvPr>
          <p:cNvSpPr/>
          <p:nvPr/>
        </p:nvSpPr>
        <p:spPr>
          <a:xfrm>
            <a:off x="306281" y="836727"/>
            <a:ext cx="218884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8778"/>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文本框 9">
            <a:extLst>
              <a:ext uri="{FF2B5EF4-FFF2-40B4-BE49-F238E27FC236}">
                <a16:creationId xmlns="" xmlns:a16="http://schemas.microsoft.com/office/drawing/2014/main" id="{685212FD-CD0D-482A-97AD-D9FA10555979}"/>
              </a:ext>
            </a:extLst>
          </p:cNvPr>
          <p:cNvSpPr txBox="1"/>
          <p:nvPr/>
        </p:nvSpPr>
        <p:spPr>
          <a:xfrm>
            <a:off x="191437" y="1074419"/>
            <a:ext cx="2846732" cy="1077218"/>
          </a:xfrm>
          <a:prstGeom prst="rect">
            <a:avLst/>
          </a:prstGeom>
          <a:noFill/>
        </p:spPr>
        <p:txBody>
          <a:bodyPr wrap="square" rtlCol="0">
            <a:spAutoFit/>
          </a:bodyPr>
          <a:lstStyle/>
          <a:p>
            <a:r>
              <a:rPr lang="zh-CN" altLang="en-US"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认识计算机系统</a:t>
            </a:r>
            <a:endParaRPr lang="zh-CN" altLang="en-US" sz="3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 name="矩形 1">
            <a:extLst>
              <a:ext uri="{FF2B5EF4-FFF2-40B4-BE49-F238E27FC236}">
                <a16:creationId xmlns="" xmlns:a16="http://schemas.microsoft.com/office/drawing/2014/main" id="{713F6DAA-6DF6-476A-A85C-5CFEA61E03DD}"/>
              </a:ext>
            </a:extLst>
          </p:cNvPr>
          <p:cNvSpPr/>
          <p:nvPr/>
        </p:nvSpPr>
        <p:spPr>
          <a:xfrm>
            <a:off x="627059" y="3744686"/>
            <a:ext cx="1219200" cy="3113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70918148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81231"/>
            <a:ext cx="10606305" cy="18959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内存技术标准是由电子设备工程联合委员会</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ＪＥＤＥＣ</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进行开发的第二代内存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技术标准。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它与上一代ＤＤＲ 内存技术标准最大的不同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虽然同样采用了在时钟的上升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的同时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进行数据传输的基本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内存预读取能力</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ｂｉｔ 数据预读取</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是ＤＤＲ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内存的两倍。 换句话说， 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内存每个时钟能够以外部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总线</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倍的速度读</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并且能够以内部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控制总线</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倍的速度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运行。ＤＤＲ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内存条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7168" y="2352221"/>
            <a:ext cx="2392136" cy="16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6" y="4023354"/>
            <a:ext cx="10606305" cy="23637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是第三代内存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技术。 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金士顿</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内存条。 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内存频率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ＭＨｚ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内存相比优势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①功耗和发热量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吸取了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教训，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在控制成本的基础上减小了能耗和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发热量，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内存更易于被用户和厂家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接受。</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②工作频率更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由于能耗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降低， 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内存可实现更高的工作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频率，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在一定程度弥补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了延迟时间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缺点。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01586181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475210"/>
            <a:ext cx="10397667" cy="38410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③生产显卡的成本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降低。 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显存颗粒规格多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ｂｉｔ，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搭配中高端显卡常用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 显存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显存颗粒规格多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ｂｉｔ，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单颗颗粒容量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较大，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颗即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可构成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显卡ＰＣＢ 面积可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减小，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成本得以有效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 此外，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颗粒数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减少后，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显存能耗也进一步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降低。</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④通用性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 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的兼容性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由于针脚、封装等关键特性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不变， 搭配ＤＤＲ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的显示核心和公版设计的显卡稍加修改便能采用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体现了良好的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通用性。</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是第四代内存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技术。 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内存相比最大的区别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点</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ｂｉｔ的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预取机制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ｂｉｔ</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同样内核频率下理论速度是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具有可靠</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的传输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规范，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数据可靠性进一步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三是其工作电压降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节能。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值得一提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的是，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年首款纯国产的“光威弈Ｐｒｏ” 系列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内存条已经在深圳实现量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1085" y="4889046"/>
            <a:ext cx="49053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660616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726476"/>
            <a:ext cx="10397667" cy="19451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是第五代的内存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技术。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年</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ＪＥＤＥＣ 正式公布了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内存技术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内存频率至少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ＭＨｚ，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内存自身集成了电源管理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工作电压降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相比， 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内存性能更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功耗更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而且实际数据带宽比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各种内存条的规格和参数如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0388" y="2830287"/>
            <a:ext cx="599122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107924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55895"/>
            <a:ext cx="10397667" cy="64017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性能指标。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存储容量。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存储容量指一根内存条可以容纳的二进制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目前常用内存条的存储容量大多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0242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0243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ＫＢ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0244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Ｂ。</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它是以ＭＨｚ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兆赫兹</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为单位来计量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内存主频越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在一定程度上代表着内存所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能达到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的速度越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内存主频决定着该内存最高能在什么样的频率正常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目前较为主流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内存主频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ＭＨｚ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ＭＨｚ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ＭＨｚ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有部分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内存条的主频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甚至更高。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内存的数据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带宽。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数据带宽指内存同时传输数据的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以ｂｉｔ 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从功能上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理解，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我们可以将内存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看作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是控制器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一般位于北桥芯片中</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与ＣＰＵ 之间的“桥梁” 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“仓库”。 显然，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存储容量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决定“仓库”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而内存的带宽决定“桥梁”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宽窄，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缺一不可。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我们常常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“内存速度” 主要由数据带宽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决定。</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存取周期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存储周期</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存取周期是两次独立的存取操作之间所需的最短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又称为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存储周期。 半导体存储器的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存取周期一般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60~100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ｎｓ。</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417936858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794252"/>
            <a:ext cx="10397667" cy="477669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可靠性。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存储器的可靠性用平均故障间隔时间来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衡量，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可以理解为两次故障之间的平均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时间间隔。</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选购内存条时除了要考虑前面介绍的存储容量、内存主频、内存的数据带宽以及存取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周期之外，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还要考虑以下几个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因素。</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做工要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精良。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就选择内存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需要考虑的重要因素是内存稳定性和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而内存的做工水平会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直接影响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到稳定性和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ＳＰＤ 隐藏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ＳＰＤ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Ｓｅｒｉａｌ Ｐｒｅｓｅｎｃｅ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Ｄｅｔｅｃｔ，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串行存在检测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位于ＰＣＢ 的一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ｍｍ 左右的小芯片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是一个</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 的电擦除可编程只读存储器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Ｅｌｅｃｔｒｉｃａｌｌｙ Ｅｒａｓａｂｌｅ Ｐｒｏｇｒａｍｍａｂｌｅ Ｒｅａｄ－Ｏｎｌｙ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Ｍｅｍｏｒｙ，ＥＥＰＲＯＭ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保存内存条里一些设置、模块周期信息等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同时负责自动调整主板上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内存条的速度。</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67222223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810564"/>
            <a:ext cx="10397667" cy="23637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和选购机箱、电源</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作为计算机配件的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一部分， 主要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用来将主板、硬盘、显卡等配件安装到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对配件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起到承载和保护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作用。 同时，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机箱还具有屏蔽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电磁辐射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机箱一般包括外壳、支架、面板上的各种开关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、指示灯等。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外壳用钢板和塑料结合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制成，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主要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起保护机箱内部元件的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支架主要用于固定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、电源和各种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驱动器。机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箱内部如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0525" y="3387953"/>
            <a:ext cx="22669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088" y="3259365"/>
            <a:ext cx="21050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348578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465854"/>
            <a:ext cx="10397667"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计算机电源也称为电源盒或电源供应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是计算机系统中非常重要的辅助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主要功能</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交流电</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ＡＣ</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转换成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的直流电</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ＤＣ</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专门为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计算机配件，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如主板、驱动器、显卡等设备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供电，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是计算机各部件供电的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枢纽， 除此之外，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具有一定</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的稳压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3350" y="2205492"/>
            <a:ext cx="430530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3999569"/>
            <a:ext cx="10397667" cy="241296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电源的技术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①输出电压的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稳定性。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电压太低计算机无法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电压太高会烧坏主板及附属</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②输出电压的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纹波。</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计算机运行需要纯净的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直流电，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交流成分</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纹波电压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越小越好。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纹波电压高会干扰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数字电路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的逻辑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关系，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影响其正常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72510552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365704"/>
            <a:ext cx="10397667" cy="566308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Ｐｏｗｅｒ Ｇｏｏｄ 信号和Ｐｏｗｅｒ Ｆａｉｌ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Ｐｏｗｅｒ Ｆａｉｌ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电源故障</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信号简称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当电源的交流输入电压降至安全工作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范围以下</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电压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低于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4.75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电源送出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 Ｐ</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4.75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之前，至少在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ｍｓ 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降低</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的低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且下降的波形应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陡峭，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无自激振荡现象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发生。</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④电源的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电源的功率需要根据计算机系统设备的情况进行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当前ＣＰＵ、内存、显卡、网卡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等设备均为大功耗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必须根据这些设备配置合理选择电源的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电源选购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在选购电源的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应注意以下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事项。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①外观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检查。</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电源重量。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质量较好的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因为原材料用料好、内部元器件数量和种类丰富等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原因，重量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电源输出线要注意其粗细和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材质。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其粗细可以根据输出线上的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字母“ＡＶＧ”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后面的数字</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线号</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判别，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数字越小表示线芯越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散热片的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材质。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从外壳的散热窗口往里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质量好的电源采用铝或铜散热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较大</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厚。</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69787010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1689984"/>
            <a:ext cx="10397667" cy="278230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③可以做试验测量一下负载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压降，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选压降小的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如果是ＡＴＸ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可以让所有的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悬空，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先测一下空载输出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方法是让ＰＳ－ＯＮ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绿色线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与ＧＮＤ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黑色线</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短接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再测一下输出电流约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 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压降小者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上述试验千万不能在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电压下做，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以免烧坏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电源地线的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如电源地线未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质量好的电源通电启动后手接触外壳略有麻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感。如果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测不出电压则说明内部未安装滤波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⑤输出功率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适当。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购买电源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要先计算好各配件的耗电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预留</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空间，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避免电源输出功率不足导致系统工作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不稳定，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或功率过大导致资源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浪费。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17360963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649995"/>
            <a:ext cx="10310045" cy="408111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计算机需要配备存储设备来存储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存储设备包括内存储器和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在选购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过程中，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应该根据需求分析和性价比高原则进行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存储设备是用于储存信息的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它通常是将信息数字化后通过电、磁或光学等媒介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加以存储。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存储器分为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一种是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一种是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外存储器。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和选购内存储器</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内存储器分为随机存储器和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只读存储器。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随机存储器，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是与ＣＰＵ 直接交换数据的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内部存储器。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它的数据读写速度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很快，通常</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作为操作系统或其他正在运行中的程序的临时数据存储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介质，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断电，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所存储的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随之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丢失。</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6609574" y="523111"/>
            <a:ext cx="3855226"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5976316"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 认识和选购存储设备</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81709170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355589"/>
            <a:ext cx="10310045" cy="43027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在进行计算机组装与维护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需要先对计算机系统相关知识有较为深入的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理解， 其中就</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包括认识计算机的发展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概况，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理解微型计算机的基本工作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Ｃｏｍｐｕｔｅｒ</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俗称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是一种用于高速计算的电子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数值计算， 也可以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进行逻辑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还具有存储、记忆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是能够按照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程序运行，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自动、高速地处理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海量数据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的现代化智能电子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1946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年</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月</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世界上第一台现代计算机ＥＮＩＡＣ 在美国宾夕法尼亚大学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诞生，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宾夕法尼亚大学莫奇利博士和他的学生埃克特设计了以真空管取代继电器的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“电子化”计算机</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ＥＮＩＡＣ。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这部机器使用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真空管， 长</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英尺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英尺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30.48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厘米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宽</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英尺，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平方英尺，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大约是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半的教室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只大象重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它的计算速度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 每秒可执行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次的加法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这样的大机器耗电量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很大，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真空管的损耗率也相当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几乎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分钟就要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烧坏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真空管。</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flipH="1">
            <a:off x="10464800" y="523111"/>
            <a:ext cx="8335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9914894"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任务一  认识</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计算机的发展概况与基本工作原理</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48334452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951319"/>
            <a:ext cx="10397667" cy="425962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和选购外存储器</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计算机的外存储设备主要包括机械硬盘、固态硬盘、光盘和闪存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其作用是长时间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或永久保存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硬盘具有容量大、数据存取速度快等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是各类计算机保存程序和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必不可少的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光盘必须配置光驱才能对其读取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但因存储容量有限、携带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不方便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等诸多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目前已经较少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闪存包括闪存卡、Ｕ 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因具有携带方便、即插即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用等优势，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目前已被广泛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机械硬盘简称硬盘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Ｈａｒｄ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Ｄｉｓｋ，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ＨＤ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重要的计算机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由一个或者多个铝制或者玻璃制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这些碟片外覆盖有铁磁性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材料。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绝大多数硬盘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都是固定硬盘，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被永久性地密封、固定在硬盘驱动器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的操作系统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、应用软件和重要数据资料都存储在硬盘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之中， 因此要求</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硬盘的容量尽可能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数据传输速率尽可能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并且对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安全性也有很高的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硬盘技术的发展方向也正向着高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容量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、高速度和高可靠性的方向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机械硬盘的内部结构如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76175457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3000289"/>
            <a:ext cx="10397667" cy="31516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机械硬盘的基本参数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容量。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作为计算机系统的数据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硬盘最主要的参数是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容量。</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转速。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转速是硬盘内电机主轴的旋转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也就是硬盘盘片在一分钟内所能完成的最大转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数。转速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的快慢是标识硬盘档次的重要参数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它是决定硬盘内部数据传输速率的关键因素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在很大程度上直接影响硬盘的数据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传输速率。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硬盘的转速越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硬盘寻找文件的速度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也就</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相对地硬盘的传输速度也就得到了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硬盘转速以每分钟多少转来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表示， 即ｒ</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ｍｉｎ。</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2330" y="155895"/>
            <a:ext cx="17240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1680" y="241620"/>
            <a:ext cx="3324225"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095486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174321"/>
            <a:ext cx="10397667" cy="608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访问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a:t>
            </a:r>
            <a:r>
              <a:rPr lang="ii-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ii-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访问时间是指磁头从起始位置到达目标磁道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并且从目标磁道上找到要读写的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数据扇区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所需的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传输速率。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硬盘的数据传输速率是指硬盘读写数据的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单位为兆字节每秒</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传输速率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又包括了内部数据传输速率和外部数据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传输速率。</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缓存。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缓存是硬盘控制器上的一块内存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具有极快的存取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它是硬盘内部存储和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外界接口</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缓冲器。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由于硬盘的内部数据传输速率和接口传输速率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缓存在其中起到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一个</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缓冲的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缓存的大小与存储速度直接关系到硬盘的数据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传输速率。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较大的缓存能够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大幅度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地提高硬盘整体性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随着人们对硬盘读写速度的需求不断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传统的机械硬盘已经不能满足人们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日益增长的需求，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于是就诞生了固态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固态硬盘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Ｓｏｌｉｄ Ｓｔａｔｅ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Ｄｉｓｋ，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ＳＳＤ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是用固态电子存储芯片阵列制成的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被广泛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台式计算机、笔记本电脑、车载设备、工控设备、监控设备、网络终端设备、导航设备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等诸多</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设备与军事、电力、医疗、航空等诸多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领域。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94416817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347684"/>
            <a:ext cx="10397667" cy="120648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市场上的固态硬盘主要提供了ＳＡＴＡ、ｍＳＡＴＡ、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以及ＰＣＩ－Ｅｘｐｒｅｓｓ 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然最常见的还是ＳＡＴＡ 接口和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接口的固态硬盘具有体积小、</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速度快的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目前广泛应用在台式计算机和笔记本电脑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8555" y="1815647"/>
            <a:ext cx="428625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92847" y="4148723"/>
            <a:ext cx="10397667"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光盘是用光信息作为存储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载体，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并采用激光原理进行读、写的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它分为不可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擦写</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如ＣＤ－ＲＯＭ、ＤＶＤ－ＲＯＭ 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和可擦写光盘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如ＣＤ－ＲＷ、ＤＶＤ－ＲＡＭ 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存放</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各种文字、声音、图形、图像和动画等多媒体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数字信息。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01020424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556971"/>
            <a:ext cx="10397667" cy="7879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光驱的外部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结构。</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光驱</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的外观如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其正面一般包含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下列部件。</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92845" y="2046373"/>
            <a:ext cx="10397667" cy="43088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光驱的技术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光驱的主要技术指标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传输速率，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也被称为倍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它是衡量光驱性能的基本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最早的单倍速光驱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传输速率为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ＫＢ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之后光驱的数据传输速率越来越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单倍速逐步发展为四倍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直至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现在的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倍速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倍速或者更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倍速的ＣＤ－ＲＯＭ 驱动器理论上的数据传输速率应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ＫＢ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ＫＢ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②平均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寻道时间。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它是指激光头</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光驱中用于读取数据的一个装置</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从原来位置移动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位置并开始读取数据所花费的平均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 显然，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平均寻道时间越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光驱的性能就越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占用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它是指光驱在维持一定的转速和数据传输速率时所占用ＣＰＵ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时间。它</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也是衡量光驱性能好坏的一个重要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占用时间越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少，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其整体性能就越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④数据缓冲区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数据缓冲区是光驱内部的存储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它能减少读盘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提高数据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传输速率。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大多数光驱的数据缓冲区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ＫＢ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ＫＢ。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数据缓冲区的大小是购买光驱时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需要重点</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考虑的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因素。</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2074" y="155895"/>
            <a:ext cx="2219325"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094544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165163"/>
            <a:ext cx="10397667" cy="46782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闪存</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Ｆｌａｓｈ Ｍｅｍｏｒｙ</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是一种闪存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Ｆｌａｓｈ Ｍｅｍｏｒｙ</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是一种ＥＰＲＯＭ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Ｅｌｅｃｔｒｏｎｉｃ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Ｐｒｏｇｒａｍ￣ｍａｂｌｅ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Ｒｅａｄ Ｏｎｌｙ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Ｍｅｍｏｒｙ，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电子程序控制只读存储器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形式，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允许在操作中被多次擦或写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闪存主要用于一般性数据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以及在计算机与其他数字产品间交换传输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如储存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卡与Ｕ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闪存的分类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按种类分</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 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29)</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、ＣＦ 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Ｃｏｍｐａｃｔ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Ｆｌａｓｈ，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紧凑式闪存卡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ＳＭ 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ＳｍａｒｔＭｅｄｉａ，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智能媒体卡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、ＳＤ 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Ｓｅｃｕｒｅ Ｄｉｇｉｔａｌ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Ｃａｒｄ，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安全数码卡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、Ｍｉｃｒｏ ＳＤ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原名ＴＦ 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Ｔｒａｎｓ － ｆｌａｓｈ Ｃａｒｄ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、ＭＳ 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Ｍｅｍｏｒｙ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Ｓｔｉｃｋ，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记忆棒</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Ｅｘｔｒｅｍｅ Ｄｉｇｉｔａｌ－Ｐｉｃｔｕｒｅ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Ｃａｒｄ，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极限数码照片存储卡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这些闪存卡虽然外观、规格</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不同，但是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技术原理都是相同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按品牌分</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金士顿、索尼、闪迪、鹰泰、创见、爱国者、纽曼、威刚、联想、台电、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微星等。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9963" y="5148037"/>
            <a:ext cx="5172075"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853134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290887"/>
            <a:ext cx="10310045" cy="282538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计算机工作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需要通过输入设备输入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信息经过计算机处理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再由输出设备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输出设备有键盘、鼠标、显示器和音箱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和选购键盘</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键盘是比较常用也十分重要的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通过键盘可以将英文字母、汉字、数字、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标点符号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等输入计算机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从而向计算机发出命令、输入数据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8695080" y="523111"/>
            <a:ext cx="176972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8061822"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 认识和选购基本输入</a:t>
            </a:r>
            <a:r>
              <a:rPr lang="en-US" altLang="zh-CN"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5250" y="4380820"/>
            <a:ext cx="4381500"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935106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281123"/>
            <a:ext cx="10397667"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紧接着出现的是新兴多媒体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传统的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键盘基础上又增加了不少常用快捷键或音量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调节装置，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使ＰＣ 操作进一步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简化，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如收发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电子邮件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、打开浏览器和启动多媒体播放器等都只需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一个键即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同时在外形上也做了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改进， 着重体现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了键盘的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个性化。 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所示为人体工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学键盘。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6312" y="1659098"/>
            <a:ext cx="26193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92847" y="3506948"/>
            <a:ext cx="10397667" cy="31516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键盘的接口有ＡＴ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Ａｄｖａｎｃｅｄ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Ｔｅｃｈｎｏｌｏｇｙ，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先进技术</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接口、ＰＳ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接口和ＵＳＢ 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目前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台式计算机键盘多采用ＵＳＢ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拍打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关掉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将键盘从主机上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取下，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在桌上放一张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报纸，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把键盘翻转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朝下，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距离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桌面</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左右，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拍打并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摇晃。</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吹掉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杂物。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使用吹风机对准键盘按键上的缝隙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以吹掉夹在其中的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杂物，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将键盘翻转朝下并摇晃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拍打。</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64442296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92847" y="523110"/>
            <a:ext cx="10397667" cy="524451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擦洗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用一块软布蘸上稀释的洗涤剂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注意不要太湿</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擦洗按键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用吹风机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将键盘再吹一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消毒。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键盘擦洗干净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可以再蘸上酒精、消毒液或药用双氧水等进行消毒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处理，最后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用干布将键盘表面擦干即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彻底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如果彻底清洗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就必须将每个按键的键帽拆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普通键盘的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按键是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可以拆卸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通常情况下使用小螺丝刀撬动按键即可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拆卸。</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触感。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作为日常接触最多的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手感毫无疑问是最重要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判断一款键盘的手感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如何，需</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从按键弹力是否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适中，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按键受力是否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均匀，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键帽是否松动或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摇晃，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以及键程是否适中这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几方面</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外观。</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外观包括键盘的颜色和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形状，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需要用户根据自身喜好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做工。</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做工较好的键盘表面及棱角处理精致、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细腻，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键帽上的字母和符号通常采用激光刻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入，手</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摸上去有凹凸的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感觉。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94918924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92847" y="523110"/>
            <a:ext cx="10397667" cy="57615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和选购鼠标</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鼠标也是计算机常用的一种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也是计算机显示系统纵、横坐标定位的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指示器，因</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形似老鼠而得名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常用的鼠标有机械鼠标、光电鼠标和无线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使用注意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事项。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使用鼠标进行操作时应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小心谨慎，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不正确的使用方法会损坏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使用鼠标时应注意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以下</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避免在衣物、报纸、地毯、木头等光洁度不高的表面使用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禁止磕碰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鼠标不宜在盒中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移动。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禁止在高温、强光下使用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禁止将鼠标放入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液体。</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在挑选鼠标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可以考虑以下几个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方面。</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9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0" y="4480679"/>
            <a:ext cx="2133600"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322242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8382" y="283585"/>
            <a:ext cx="3018972" cy="2649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1019097" y="3373867"/>
            <a:ext cx="6464296" cy="31023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计算机的发展</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概况</a:t>
            </a:r>
            <a:endPar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电子管计算机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(1946—1958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电子管计算机使用真空电子管作为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逻辑元件，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以汞延迟线电子管等作为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存储器元件，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用机器语言和汇编语言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编程，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多用于军事和科学计算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领域。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电子管计算机的特点是体积大、功耗高、可靠性差、速度慢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一般为每秒运算数千次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至数万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、价格</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昂贵，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但为以后的计算机发展奠定了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电子管计算机如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9876" y="3690554"/>
            <a:ext cx="3097752" cy="2557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08982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92847" y="136403"/>
            <a:ext cx="10397667" cy="64017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质量。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选择鼠标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尽量选择知名品牌、质量过硬的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不能因为便宜就选择假冒伪劣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产品。</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用户需求。</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一般情况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台式计算机用户多用有线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笔记本电脑用户多用无线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有线鼠标常见的接口有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分别是ＰＳ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接口和ＵＳＢ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目前使用非常普遍的是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ＵＳＢ接口。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无线鼠标的接口主要为红外线、蓝牙</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Ｂｌｕｅｔｏｏｔｈ</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手感。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选购鼠标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手感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至关重要。 除此之外，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鼠标的大小和手型等因素也要考虑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在内。</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和选购显示器、显卡</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显示器通常也被称为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监视器，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是计算机系统中不可缺少的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显示器主要用来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将电信号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转换成可视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通过显示器的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可以看到计算机内部存储的各种文字、图形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它是人机对话的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窗口。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显示器主要包括阴极射线管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Ｃａｔｈｏｄｅ Ｒａｙ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Ｔｕｂｅ，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ＣＲＴ</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阴极射线管显示器由于占用面积大、比较笨重的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目前已经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淘汰。随着</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液晶显示器技术的逐步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它取代了阴极射线管显示器的主导</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61091865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92847" y="155895"/>
            <a:ext cx="10397667" cy="278230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①阴极射线管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阴极射线管显示器是一种使用阴极射线管的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阴极射线管主要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部分组成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电子枪</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、偏转线圈、荫罩、荧光粉层及玻璃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外壳。 目前，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阴极射线管显示器已被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淘汰。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液晶显示器外观如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它的优点是机身薄、占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、辐射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对眼睛的伤害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但液晶显示器不一定可以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保护视力，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这取决于各人使用计算机的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习惯。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07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2530" y="2961891"/>
            <a:ext cx="163830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92847" y="4711300"/>
            <a:ext cx="10397667" cy="15758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性能指标。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尺寸。</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与ＣＲＴ 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ＬＣＤ 面板尺寸计算的是可视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尺寸。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目前市场上主流的显示器尺寸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范围在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英寸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英寸，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用户可根据实际情况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80349073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92847" y="523110"/>
            <a:ext cx="10397667" cy="561384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②亮度。</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亮度越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画面显示的层次也就越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丰富，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从而提高画面的显示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质量。 理论上，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的亮度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越高越好，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不过太高的亮度对眼睛的刺激也比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因此没有特殊需求的用户不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需要过于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追求高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亮度。</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对比度。</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黑色越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显示色彩的层次就越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丰富，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所以显示器的对比度非常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人眼可以接受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的对比度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左右。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对比度越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图像的锐利程度就越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图像也就越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清晰； 反之，图像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也就显得越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模糊。</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响应时间。</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响应时间决定了显示器每秒所能显示的画面帧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通常当画面显示速度超过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人眼会将快速变换的画面视为连续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画面，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不会有停顿的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感觉，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所以响应时间会直接影响人的</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视觉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感受。</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分辨率。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同一尺寸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分辨率越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画面越清晰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精细；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分辨率越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画面越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粗糙，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颗粒感越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重。所以一般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英寸以下显示器建议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920×1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080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像素分辨率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超过</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寸的显示器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就要选用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560×1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像素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840×2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像素分辨率的屏幕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屏幕过大而分辨率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容易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产生颗粒感。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03599318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92847" y="580101"/>
            <a:ext cx="10397667" cy="556460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⑥刷新率。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由于受到响应时间的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影响，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显示器的刷新率并不是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越高越好，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Ｈｚ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最好， 也就是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换</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画面，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过高反而会影响画面的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质量，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所以选择时不必过分追求高的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刷新率。</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⑦</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角度。</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ＬＣＤ 的显示是光通过液晶和偏振玻璃射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原理很像百叶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窗帘，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其中绝大多数的光是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垂直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射出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当我们从非垂直的方向观看液晶显示器的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就会出现亮度降低、颜色失真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、甚至</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黑屏等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这就是液晶显示器的可视角度影响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日常使用中可能会几个人同时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观看屏幕，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所以可视角度应该是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越大越好。</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液晶显示器的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①正确地清洁显示器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如果发现显示器表面有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污迹，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可用沾有少许水的软布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轻轻地将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千万不要将水直接洒到显示器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否则可能会导致液体进入显示器引发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屏幕短路。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②避免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冲击。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ＬＣＤ 屏幕十分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脆弱，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所以要避免强烈的冲击和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振动，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ＬＣＤ 中含有很多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玻璃的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和灵敏的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电气元件，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掉落到地板上或遭受强烈打击会导致ＬＣＤ 屏幕以及其他元件的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损坏。还要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注意不要对ＬＣＤ 屏幕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施加压力。</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③不私自拆卸液晶显示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一是防止背景照明组件中紧凑型荧光灯</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Ｃｏｍｐａｃｔ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ＦｌｕｏｒｅｓｃｅｎｔＬａｍｐｓ，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ＣＦＬ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镇流器携带的高压导致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事故，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二是防止不规范的拆卸操作导致液晶显示器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永久损坏。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25797262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673273"/>
            <a:ext cx="10397667" cy="51460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在对显示器进行选购的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除了上述技术参数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还要注意以下几个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方面。</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显示器上的接口是与显卡的信号输出接口匹配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常见的有视频图形阵列</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Ｖｉｄｅｏ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ＧｒａｐｈｉｃＡｒｒａｙ，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ＶＧＡ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、数字视频接口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Ｄｉｇｉｔａｌ Ｖｉｓｕａｌ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Ｉｎｔｅｒｆａｃｅ，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ＤＶＩ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、高清多媒体接口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ＨｉｇｈＤｅｆｉｎｉｔｉｏｎ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Ｍｕｌｔｉｍｅｄｉａ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Ｉｎｔｅｒｆａｃｅ，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ＨＤＭＩ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和ＤｉｓｐｌａｙＰｏｒｔ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视频数标准协会发布的一种接口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标准，简称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ＤＰ</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因此，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在选购的时候一定要注意与显卡接口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匹配。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②检查坏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检查坏点可以运行屏幕坏点检测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在运行程序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点击切换多种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颜色，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以此观察是否存在坏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外观。</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在选择显示器的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首先看显示器的外包装是否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精致。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一般正品显示器的外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包装， 很精致，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上面有商标、生产厂家的地址、序列号、生产许可号和一些安全标志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此外， 还要注意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与显示器配套的附件是否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齐全，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如合格证、保修单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27871205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125211"/>
            <a:ext cx="10397667" cy="2265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显示适配器简称显示卡或显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它是显示器与主机通信的控制电路和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主要作用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是在程序运行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根据ＣＰＵ 提供的指令和有关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将程序运行的过程和结果进行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相应的处理，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转换成显示器能够接收的文字和图形显示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并通过屏幕显示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出来，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也就是说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必须依靠显卡提供的信号才能显示出各种字符和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显卡主要分为集成显卡和独立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类。ＤＶＩ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接口的集成显卡如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示。ＰＣＩ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－Ｅｘｐｒｅｓｓ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 接口</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的独立显卡如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2775" y="2663371"/>
            <a:ext cx="588645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11200" y="5110088"/>
            <a:ext cx="10397667"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结构。</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常见的显卡由显卡的ＢＩＯＳ、图形处理芯片、显存、数模转换随机存储器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Ｒａｎｄｏｍ ＡｃｃｅｓｓＭｅｍｏｒｙ Ｄｉｇｉｔａｌ－ｔｏ－Ａｎａｌｏｇ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Ｃｏｎｖｅｒｔｅｒ，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ＲＡＭＤＡＣ</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芯片、接口等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有些显卡还有扩展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功能，如</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常见的电视输出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79595167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305174"/>
            <a:ext cx="10397667" cy="615553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显示芯片是显卡的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“心脏”，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决定显卡的档次和大部分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同时也是二维</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和三维</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显卡区分的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依据。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显示芯片在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图像和特效时主要依赖ＣＰＵ 的处理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能力，称为“软加速”。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图像和特效处理功能集中在显示芯片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“硬件加速”，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就构成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显卡具备透明色处理、景深效果、雾化、着色、抗失真、反锯齿、材质贴图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等特殊效果。</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②显示内存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Ｖｉｄｅｏ ＲＡＭ</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显示内存又称为显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显存与系统内存的功能是类似</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用来暂存显示芯片处理的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数据。显</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存的大小与好坏直接关系到显卡的性能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我们在屏幕上看到的图像数据都是存放在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显卡的分辨率越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在屏幕上显示的像素点就越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要求显存的容量就越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Ｇｒａｐｈｉｃｓ Ｄｏｕｂｌｅ Ｄａｔａ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Ｒａｔｅ，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ｖｅｒｓｉｏｎ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版图形用双倍数据传输率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Ｘ 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目前主流的是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显存的电气性能不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在保存数据时就有可能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丢失，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在传输指令流时部分指令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丢失，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这种数据指令丢失的直接后果是屏幕显示时出现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马赛克，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清晰。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市场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上的各类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大型</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游戏对显卡的显存就有着较高的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③ＶＧＡ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ＶＧＡ ＢＩＯＳ 里包含了显示芯片和驱动程序间的控制程序、产品标识等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这些信息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一般由</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显卡厂商固化在ＲＯＭ 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这块芯片就被称为ＶＧＡ ＢＩＯＳ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00248438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282853"/>
            <a:ext cx="10397667"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显卡常见的Ｉ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接口有ＶＧＡ、ＤＶＩ、ＨＤＭＩ、Ｔｙｐｅ－Ｃ、ＤｉｓｐｌａｙＰｏｒｔ 和Ｍｉｎｉ－ＤＰ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示的显卡Ｉ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有ＨＤＭＩ 和ＤｉｓｐｌａｙＰｏｒｔ 两种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有ＨＤＭＩ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、ＤＶＩ 和ＤｉｓｐｌａｙＰｏｒｔ 三种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27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4508" y="1918904"/>
            <a:ext cx="4591050"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11200" y="4230739"/>
            <a:ext cx="10397667"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⑤电容和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电容和电阻是构成显卡不可或缺的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显卡采用的电容主要有电解电容、固态电容、钽电容等几种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电解电容成本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不稳定，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故许多品牌显卡已抛弃了电解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电容，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固态电容或小巧的钽电容来保证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品质。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电阻也是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以前常见的金属膜电阻、碳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膜电阻越来越</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多地让位于贴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片电阻。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85157621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397167"/>
            <a:ext cx="10397667" cy="55070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ＰＣＢ。</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显卡的ＰＣＢ 是显卡的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母体，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用来装载显卡上的所有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元器件。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目前显卡一般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层的ＰＣＢ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层数越多质量越好</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那么这款显卡的性能及稳定性将大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打折扣。 另外，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在显卡下面有一组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“金手指”，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它用来将显卡插入到主板的显卡插槽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 另外，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为了将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更好地固定在机箱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显卡上还设计了一块用于固定的金属</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显卡的技术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参数。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刷新频率。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刷新频率是显示器每秒刷新屏幕的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单位为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Ｈｚ。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刷新频率的范围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56~120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Ｈｚ。 过低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的刷新频率会使用户感到屏幕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闪烁，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容易导致眼睛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疲劳。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刷新频率越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屏幕的闪烁就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越小，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图像也就越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稳定，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即使长时间使用也不容易感觉眼睛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疲劳。</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②最大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分辨率。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最大分辨率是显卡在显示器上所能描绘的像素点的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分为水平行像素点数和垂直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列像素点数。 比如，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如果分辨率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024×768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那就是说这幅图像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024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个水平像素点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768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垂直像素点相乘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现在流行的显卡的最大分辨率都能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达到</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096×2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40415677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523110"/>
            <a:ext cx="10397667" cy="58846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深。</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色深也叫颜色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是指显卡在一定分辨率下可以显示的色彩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一般以多少色或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多少ｂｉｔ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比如标准ＶＧＡ 显卡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640×480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分辨率下的颜色数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色</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ｂｉｔ。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色深的位数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越高，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所能显示的颜色数就越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相应的屏幕上所显示的图像质量就越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像素填充率和三角形生成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屏幕上的三维物体是由计算机运算生成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像素填充率就是显卡在一个时钟周期内所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能渲染</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的图形像素的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它直接影响显卡的显示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衡量</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显卡性能的主要指标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之一。三角形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多边形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生成速度是指显卡在一秒钟内所生成的三角形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多边形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图形的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首先是用多边形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三角形是最简单的多边形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建立三维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进行着色</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等其他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物体模型中三角形数量的多少将直接影响重现后物体外观的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真实性。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图形显示速度的前提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显卡在一秒钟内生成的三角形数量越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物体建模就能使用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更多的三角形，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提高</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分辨率。</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流处理器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单元。</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流处理单元可以进行顶点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也可以进行像素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这样在不同的场景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动态分配进行顶点运算和像素运算的流处理器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达到资源的充分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利用。 现在，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数量的多少已经成为决定显卡性能高低的一个重要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79503573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523110"/>
            <a:ext cx="10310045" cy="51460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晶体管计算机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(1958—1964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。晶体管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计算机主要采用晶体管等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半导体器件，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以磁芯、磁鼓、磁盘等作为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算法语言编程，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并提出了操作系统的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概念。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领域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以科学计算和事务处理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并开始进入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工业控制领域。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晶体管计算机的特点是体积缩小、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能耗</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降低、可靠性提高、运算速度提高</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一般为每</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秒运算数十万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万次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代计算机有很大的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提高。</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中、小规模集成电路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(1964—1970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硬件方面，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逻辑元件采用中、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小规模集成电路，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主存储器采用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半导体存储器。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方面出现</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了分时操作系统以及结构化、规模化程序设计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中、小规模集成电路计算机的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特点是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速度更快</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一般为每秒运算数百万次至数千万次</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而且可靠性有了显著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价格</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进一步下降，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产品走向了通用化、系列化和标准化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应用领域开始进入文字处理和图形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图像处理领域。</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第</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大规模和超大规模集成电路计算机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(1971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年至今</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逻辑元件采用大规模和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超大规模集成电路。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软件方面出现了数据库管理系统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、网络管理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系统和面向对象语言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1971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年世界上第一台微处理器在美国硅谷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诞生，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开创了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新时代。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应用领域从科学计算、事务管理、过程控制逐步走向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家庭。</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23602559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424622"/>
            <a:ext cx="10397667" cy="608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⑥</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ＡＰＩ。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ＡＰＩ 是指显卡与应用程序的直接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ＡＰＩ 能让编程人员所设计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软件通过ＡＰＩ自动和显卡的驱动程序进行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沟通，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启动显示芯片内强大</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图形处理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ＰＣ 中主要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ＤＡＰＩ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有Ｄｉｒｅｃｔ Ｘ 和Ｏｐｅｎ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ＧＬ。</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档次。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显卡按照性能由强到弱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排序，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依次是旗舰级</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卡皇</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、性能级</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高端</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、主流级</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中端</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、入门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级</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低端</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、集成显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②Ａ 卡或Ｎ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两大显卡厂商ＡＭＤ 和ＮＶＩＤＩＡ 生产的显卡分别简称为Ａ 卡和Ｎ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除非用户有特殊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喜好</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、偏爱、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习惯，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否则不需要特别在意这个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只需要关注性价比、能耗比、噪声等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方面的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品牌。</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常见的显卡品牌主要有七彩虹、影驰、华硕、微星、技嘉、蓝宝石和映众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④显卡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原厂卡是指显卡芯片制造商ＡＭＤ 公司和ＮＶＩＤＩＡ 公司设计并制造的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原厂卡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的ＰＣＢ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电路是由有功底和经验的团队设计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稳定性强且寿命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但价格往往会比较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昂贵。</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66613094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399083"/>
            <a:ext cx="10397667" cy="28315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⑤选购注意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事项。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购买之前，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可以到相关硬件测评网站了解各类显卡的测评数据作为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参考。</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看清</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显卡条码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杜绝混淆ＴＣ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Ｔｕｒｂｏ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Ｃａｃｈｅ，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ＮＶＩＤＩＡ 公司采用的显存共享技术</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Ｈｙｐｅｒ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Ｍｅｍｏｒｙ，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ＡＴＩ 公司采用的显存共享技术</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显存共享</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仔细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检查显卡外观和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型号。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注意不要把外形相似的产品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混淆，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记住要买的显卡的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全称，</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一个字母也不能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注意防伪。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正版显卡一般会有相应的防伪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可以在厂家的官方网站进行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验证。</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3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9931" y="3483139"/>
            <a:ext cx="200025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11200" y="3483139"/>
            <a:ext cx="7895771" cy="231448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和选购声卡、音箱</a:t>
            </a: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音箱。</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音箱</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是整个音响系统的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终端，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其作用是把音频电能转换成相应的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声能， 并把</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它辐射到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空间。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它是音响系统极其重要的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组成部分，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因为它承担着把电信号转换成声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信号供</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人耳直接聆听的关键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由于人耳对声音的主观感受是评价一个音响系统音质好坏的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因此，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音箱的性能高低对音响系统的放音质量起着关键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78401263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374460"/>
            <a:ext cx="10397667" cy="288078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音箱的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分类。</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①按使用场合来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有专业音箱与家用音箱之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按放音频率来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有全频带音箱、低音音箱和超低音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音箱。</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③按用途来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一般可分为主放音音箱、监听音箱和返听音箱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④按箱体结构来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可分为密封式音箱、倒相式音箱、迷宫式音箱、声波管式音箱和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多腔</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谐振式音箱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音箱选购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对于音箱的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可用“观、掂、敲、认” 的步骤来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鉴别，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即一观工艺、二掂重量、三敲箱体、四认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铭牌。</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11201" y="3516543"/>
            <a:ext cx="6894286" cy="263456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Ｓｏｕｎｄ Ｃａｒｄ</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也叫音频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是多媒体计算机最基本的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组成部分，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是实现声波</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数字信号</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相互转换的一种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声卡的基本功能是把来自话筒、磁带、光盘的原始声音信号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加以转换，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通过乐器数字接口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ＭｕｓｉｃａｌＩｎｓｔｒｕｍｅｎｔ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Ｄｉｇｉｔａｌ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Ｉｎｔｅｒｆａｃｅ，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ＭＩＤＩ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到耳机、扬声器、扩音机、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录音机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等声响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发出美妙的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声音。图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声卡。</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48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1450" y="4171838"/>
            <a:ext cx="33909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589564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29751"/>
            <a:ext cx="10397667" cy="35702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声卡发展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至今，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主要分为板卡式、集成式和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外置式</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以适应不同用户的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需求。</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①板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板卡式声卡也称为独立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产品涵盖低、中、高各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档次，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售价从几十元到上千元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常见的板卡式声卡采用ＰＣＩ 接口或ＰＣＩ－Ｅｘｐｒｅｓｓ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集成式。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此类产品集成在主板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具有不占用ＰＣＩ 接口、ＰＣＩ－Ｅｘｐｅｓｓ 接口或ＵＳＢ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成本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更为低廉，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兼容性更好等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能够满足普通用户的绝大多数音频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而且集成式声卡的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技术也</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在不断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独立声卡具有的多声道、低ＣＰＵ 占用率等优势也相继出现在集成式声卡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上，它</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也由此占据了声卡市场的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半壁江山。</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687611" y="3692413"/>
            <a:ext cx="6584046" cy="27330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外置式。</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外置式声卡通过ＵＳＢ 接口与计算机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具有使用方便、便于移动等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但这类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产品主要</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应用于特殊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环境，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如连接笔记本电脑实现更好的音质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其接口主要有Ｍａｙａ ＥＸ、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Ｍａｙａ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ＵＳＢ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不管是独立声卡还是集成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都有许多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常见的独立声卡的接口如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2924" y="3701319"/>
            <a:ext cx="381952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103652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171277"/>
            <a:ext cx="10397667" cy="162506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操作实践</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熟悉计算机各硬件设备</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实验目的及要求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了解计算机系统的总体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结构。</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熟练掌握各部件的功能和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基本原理，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重点熟悉主机箱内各板卡的名称、接口和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功能。</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6" y="1945885"/>
            <a:ext cx="10310045" cy="533069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拓展阅读</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项目小结</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微型计算机的主板、ＣＰＵ、内存条、机箱、电源、音箱等部件的作用、性能以及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选购的方法。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微型计算机的机械硬盘、固态硬盘、光盘驱动器和外置存储设备的类型、功能以及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基本的输入设备鼠标和键盘的功能、结构以及选购的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基本的输出设备显示器、显卡、音箱和声卡的性能、结构以及选购的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思考练习</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项目工单略</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altLang="zh-CN"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1748" y="2631844"/>
            <a:ext cx="4352925"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511847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0A5C77A8-0839-4F63-BDED-43D271F9B7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364" t="34457" b="11375"/>
          <a:stretch/>
        </p:blipFill>
        <p:spPr>
          <a:xfrm rot="10800000">
            <a:off x="3372761" y="864136"/>
            <a:ext cx="5807210" cy="57611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9360309" y="2769870"/>
            <a:ext cx="2831691" cy="2031325"/>
          </a:xfrm>
          <a:prstGeom prst="rect">
            <a:avLst/>
          </a:prstGeom>
          <a:noFill/>
        </p:spPr>
        <p:txBody>
          <a:bodyPr wrap="square" rtlCol="0">
            <a:spAutoFit/>
          </a:bodyPr>
          <a:lstStyle/>
          <a:p>
            <a:pPr>
              <a:lnSpc>
                <a:spcPct val="150000"/>
              </a:lnSpc>
            </a:pP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学习目标</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知道装机工具、材料和注意</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事项；</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理解组装计算机的</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步骤。</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能进行装机</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能正确组装</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养成安全、规范进行装机操作的</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习惯。</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了解我国的芯片发展</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状况。</a:t>
            </a:r>
            <a:endParaRPr lang="en-US" altLang="zh-CN" sz="12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矩形 3"/>
          <p:cNvSpPr/>
          <p:nvPr/>
        </p:nvSpPr>
        <p:spPr>
          <a:xfrm>
            <a:off x="8183880" y="1257300"/>
            <a:ext cx="3657600" cy="126555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87A3935-3BB5-4A27-926A-04DB52F9C512}"/>
              </a:ext>
            </a:extLst>
          </p:cNvPr>
          <p:cNvSpPr txBox="1"/>
          <p:nvPr/>
        </p:nvSpPr>
        <p:spPr>
          <a:xfrm>
            <a:off x="182499" y="128841"/>
            <a:ext cx="3062515" cy="707886"/>
          </a:xfrm>
          <a:prstGeom prst="rect">
            <a:avLst/>
          </a:prstGeom>
          <a:noFill/>
        </p:spPr>
        <p:txBody>
          <a:bodyPr wrap="square" rtlCol="0">
            <a:spAutoFit/>
          </a:bodyPr>
          <a:lstStyle/>
          <a:p>
            <a:r>
              <a:rPr lang="zh-CN" altLang="en-US" sz="4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a:t>
            </a:r>
            <a:r>
              <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a:t>
            </a:r>
            <a:endPar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a:extLst>
              <a:ext uri="{FF2B5EF4-FFF2-40B4-BE49-F238E27FC236}">
                <a16:creationId xmlns="" xmlns:a16="http://schemas.microsoft.com/office/drawing/2014/main" id="{116ED4FA-2886-4C15-830D-780157D834D2}"/>
              </a:ext>
            </a:extLst>
          </p:cNvPr>
          <p:cNvSpPr/>
          <p:nvPr/>
        </p:nvSpPr>
        <p:spPr>
          <a:xfrm>
            <a:off x="306281" y="836727"/>
            <a:ext cx="218884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8778"/>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文本框 9">
            <a:extLst>
              <a:ext uri="{FF2B5EF4-FFF2-40B4-BE49-F238E27FC236}">
                <a16:creationId xmlns="" xmlns:a16="http://schemas.microsoft.com/office/drawing/2014/main" id="{685212FD-CD0D-482A-97AD-D9FA10555979}"/>
              </a:ext>
            </a:extLst>
          </p:cNvPr>
          <p:cNvSpPr txBox="1"/>
          <p:nvPr/>
        </p:nvSpPr>
        <p:spPr>
          <a:xfrm>
            <a:off x="191437" y="1074419"/>
            <a:ext cx="2846732" cy="584775"/>
          </a:xfrm>
          <a:prstGeom prst="rect">
            <a:avLst/>
          </a:prstGeom>
          <a:noFill/>
        </p:spPr>
        <p:txBody>
          <a:bodyPr wrap="square" rtlCol="0">
            <a:spAutoFit/>
          </a:bodyPr>
          <a:lstStyle/>
          <a:p>
            <a:r>
              <a:rPr lang="zh-CN" altLang="en-US"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组装计算机</a:t>
            </a:r>
            <a:endParaRPr lang="zh-CN" altLang="en-US" sz="3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 name="矩形 1">
            <a:extLst>
              <a:ext uri="{FF2B5EF4-FFF2-40B4-BE49-F238E27FC236}">
                <a16:creationId xmlns="" xmlns:a16="http://schemas.microsoft.com/office/drawing/2014/main" id="{713F6DAA-6DF6-476A-A85C-5CFEA61E03DD}"/>
              </a:ext>
            </a:extLst>
          </p:cNvPr>
          <p:cNvSpPr/>
          <p:nvPr/>
        </p:nvSpPr>
        <p:spPr>
          <a:xfrm>
            <a:off x="627059" y="3744686"/>
            <a:ext cx="1219200" cy="3113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24142063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440707"/>
            <a:ext cx="10310045" cy="449969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随着计算机的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普及，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越来越多的计算机用户喜欢根据自身的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采购</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各类配件并完成个人计算机的组装与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调试。在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需要做好相应的准备工作</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包括工具准备和材料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并熟悉组装计算机的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流程。</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配件的选购</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在选配计算机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要进行功能需求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并结合采购预算来选配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计算机。选配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的计算机配件包括ＣＰＵ、主板、内存、显卡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按需选择集成显卡或独立显卡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、键盘、鼠标、显示器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在选购计算机配件的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要注意以下几个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方面。</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与主板的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配合。</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由于Ｉｎｔｅｌ 公司和ＡＭＤ 公司的ＣＰＵ 需要不同类型的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因此在选购的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一定要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与主板的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搭配。 目前，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已经有国产ＣＰＵ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如龙芯</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和与之配套的主板可供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4293234" y="523111"/>
            <a:ext cx="6171566"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3659976"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 装机准备</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56143459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286523"/>
            <a:ext cx="10397667" cy="608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内存与主板的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配合。</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不同型号的内存在主板上的插槽是不同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因此在选购的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要注意内存的型号和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内存插槽的型号相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匹配。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电源功率与接口的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配合。</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一是要注意计算ＣＰＵ、显卡等配件的耗电总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所采购电源的额定功率一定要大于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耗电</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功率， 同时，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最好还要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预留</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的“富余”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空间。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二是注意电源接口是否与主板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匹配。</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显卡与主板的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配合。</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对于需要配置独立显卡的计算机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选用的显卡接口类型一定要和主板上的显卡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插槽类型</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匹配。</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散热器与ＣＰＵ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配合。</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不同品牌的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其接口就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有所不同，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且对应的散热片与风扇也就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计算机前的准备工作</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在选购了组装一台计算机所需的各类配件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就可以开始进行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在组装计算机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的过程</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中有许多准备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常言道，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工欲善其事，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必先利其器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装机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首先要做的就是准备好各种装机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工具，这些</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工具包括防静电手环、尖嘴钳、平口螺丝刀、十字螺丝刀、散热硅脂和扎带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50846170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1956424"/>
            <a:ext cx="10397667" cy="481766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钳子。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常见的钳子有老虎钳和尖嘴钳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它可以用来拆卸机箱后面的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挡板。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使用得较多的是尖嘴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钳。</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螺丝刀。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平口螺丝刀又称为一字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螺丝刀，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在组装计算机前准备一把平口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螺丝刀，可以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用来拆卸和安装一字形螺钉固定的配件</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如拆卸和安装笔记本电脑的ＣＰＵ</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还可以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用来拆卸</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产品包装盒和封条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十字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螺丝刀。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十字螺丝刀又称为十字螺丝起子或十字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改锥，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用于拆卸和安装十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字形螺钉。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由于计算机上的螺钉大多数都是十字形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所以在组装计算机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十字形螺丝刀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频率很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同时，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十字螺丝刀最好带有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磁性，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因为计算机各类配件安装完成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内部的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空隙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较小，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一旦螺钉掉落在机箱内部想取出来就很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麻烦，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此时可用磁性螺丝刀吸出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散热硅脂也称为散热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在安装ＣＰＵ 时是必不可少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它可以填充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散热片之间的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间隙，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帮助ＣＰＵ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用于捆扎、固定机箱内外的各种线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以使机箱内外整齐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美观。</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镊子。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在组装计算机的过程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可以用镊子来夹取螺钉、跳线帽等小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零件。</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78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7802" y="0"/>
            <a:ext cx="5305425" cy="193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322550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200185"/>
            <a:ext cx="10397667" cy="199439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材料。</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准备好装机所用的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配件包括ＣＰＵ、散热器、主板、内存条、显卡、硬盘、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光驱</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、机箱、电源、键盘、鼠标、显示器、数据线、电源线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电源排型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由于在计算机系统中不止一个设备需要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供电，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所以一定要准备一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个电源</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排型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以便测试机器时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89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6725" y="2344898"/>
            <a:ext cx="3638550"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11200" y="5282183"/>
            <a:ext cx="10397667" cy="11572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器皿。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计算机在安装和拆卸的过程中有许多螺钉及一些小零件需要随时取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 所以应该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准备一个小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器皿，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用来盛装这些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东西，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防止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丢失。</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在组装计算机的过程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应当有一个高度适中、大小适合且坚固的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工作台，便于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243991916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92847" y="221038"/>
            <a:ext cx="10310045" cy="2265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理解</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微型机的工作原理</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目前，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微型机硬件主要由运算器、控制器、存储器、输入设备和输出设备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采用二进制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每条指令执行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控制器先将要执行的指令和数据从内存储器中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取出，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通过对</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指令的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译码，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控制运算器对数据进行相应操作或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运算的结果传回给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内存储器，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内存储器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在控制器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的控制下经输出设备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输出数据。 同时，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控制器能够根据指令执行的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结果，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控制输入设备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给内存储器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传送下一条要执行的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指令。 这样，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微型机就能够一条指令接一条指令地自动运行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下去，如图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8569" y="2732314"/>
            <a:ext cx="4058599" cy="329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081274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155895"/>
            <a:ext cx="10397667" cy="58354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装机过程中的注意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事项。</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防止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静电。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由于人体通常带有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静电，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这些静电可能将集成电路上的元件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 因此在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应当正确穿戴防静电手环、洗手或提前触摸接地导体以释放人体</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静电。</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防止液体进入计算机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内部。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在组装计算机的过程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要防止各类液体进入计算机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配件</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导致通电以后短路并损坏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配件。 因此，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在组装过程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一是不能将饮料和其他液体放在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工作台上，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二是要避免头上或手上的汗水滴落到配件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三是防止手心或手指的汗液沾湿板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不可粗暴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在安装的过程中一定要注意使用正确的安装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对于不懂、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不会的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地方要仔细查阅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说明书，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不要强行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稍微用力不当就可能使引脚折断或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变形。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后位置不到位的设备不要强行使用螺钉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因为这样容易使板卡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变形，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日后易发生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断裂或</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接触不良的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提前摆放好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先将各类配件从包装盒中取出按照安装顺序排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查看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说明书，了解</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是否有特殊的安装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准备工作做得越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接下来的工作就会越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轻松。</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规范</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在主板装进机箱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先安装处理器与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不然过后会很难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可能还</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会损坏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在安装主板上的拓展卡</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如显卡、声卡等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要确定其安装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牢固。</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做好测试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工作。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在计算机组装完成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首先检查各类配件是否安装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线和数据线是否正确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确保无误后盖上机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在不拧上螺钉的情况下通电开机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测试。开机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再关机并拧上机箱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螺钉。</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49330601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292476"/>
            <a:ext cx="10397667" cy="617188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硬件组装的步骤</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计算机硬件的组装没有一个固定的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主要以方便、可靠为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下面是常见的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装机步骤。</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在主板上安装ＣＰＵ 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在主板上安装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在机箱内安装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将安装好ＣＰＵ 和内存条的主板固定在机箱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连接主板和ＣＰＵ 的电源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光驱，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并连接电源线和数据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安装显卡等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扩展卡，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并连接扩展卡的电源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固定好扩展卡的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在主板上连接机箱面板上的电源开关、复位开关和ＵＳＢ 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跳线。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连接键盘、鼠标、打印机、音箱、显示器等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外设。</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检查各配件是否安装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各类电源线和数据线是否连接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规范地排列和固定好机箱内的各类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完成后拧紧机箱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开机进入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优化系统的ＣＭＯＳ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参数，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设置开机启动顺序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保存参数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281800002"/>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371616"/>
            <a:ext cx="10092867" cy="161890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组装计算机的过程就是按照规范的操作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将计算机的各个配件根据性能或功能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要求进行</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合理搭配并组装的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过程。</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4756503" y="523111"/>
            <a:ext cx="570829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4123245"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 组装计算机</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7" y="3012111"/>
            <a:ext cx="6333667" cy="30531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首先应该采用正确佩戴防静电手环、触摸水管或洗手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等方式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消除身体所带的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静电，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避免将主板或板卡上的电子器件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损坏；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其次还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应该爱护</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计算机的各个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轻拿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轻放，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切忌猛烈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碰撞，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防止人为损坏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在主板装进机箱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应当先将ＣＰＵ 和内存安装在主板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如果先在机箱内安装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机箱内空间狭小等因素会影响ＣＰＵ 和内存的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的安装过程如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6514" y="2864855"/>
            <a:ext cx="397192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951163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494353"/>
            <a:ext cx="10397667" cy="11572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散热器</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为ＣＰＵ 涂上散热硅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按说明书安装好风冷散热器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水冷散热器</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然后将ＣＰＵ 风扇电源线接到主板ＣＰＵ 风扇电源接头</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09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7163" y="1929723"/>
            <a:ext cx="4257675"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11201" y="3672914"/>
            <a:ext cx="5384800" cy="2265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内存条的安装很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容易，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对准内存与内存插槽上的凹、凸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分别左、右用力压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听到“咔”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小声，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左、右卡位会自动扣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然后再用同样方法压好另一边即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值得注意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现在有一些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为方便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只设置了一个卡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而安装方法是一样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096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8318" y="3958999"/>
            <a:ext cx="4362450"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449375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127138"/>
            <a:ext cx="10397667"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一般情况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自行组装的计算机都需要在机箱内安装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在安装的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时候，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先观察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电源上</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的螺钉固定孔与机箱的螺钉固定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确保位置正确后再将电源放进机箱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采用对角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固定法</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用螺钉固定好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最后拧紧螺钉即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电源的安装如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11200" y="3692671"/>
            <a:ext cx="7300686" cy="30038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固定</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在主板上装好ＣＰＵ 和内存条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即可将主板装入机箱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不同的机箱固定主板的方法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不一样，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市场上绝大多数的主板都是采用螺钉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稳固程度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但要求各个螺钉的位置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必须精确。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主板上一般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个固定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要选择合适的孔与主板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匹配，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把固定螺钉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旋紧</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在底板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然后把主板小心地放在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注意将主板上的键盘接口、鼠标接口、串</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和机箱背面挡片的孔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使所有螺钉对准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孔，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依次把每个螺钉安装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 总之，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与底板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平行，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决不能碰到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一起，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否则容易造成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短路，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19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3351" y="1812555"/>
            <a:ext cx="43053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0251" y="4294507"/>
            <a:ext cx="249555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1136544"/>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763986"/>
            <a:ext cx="10397667" cy="236372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将机箱或主板附带的固定螺柱和塑料钉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插入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主板和机箱的对应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将机箱上的Ｉ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接口的密封片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去掉。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根据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情况，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将机箱后面相应位置的挡板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去掉。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这些挡板与机箱是直接连接在一起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需要先用螺丝刀将其顶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然后用尖嘴钳将其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取下。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安装独立显卡、独立声卡等扩展板卡</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对应</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位置的挡板可根据需要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取下，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而无须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取下的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挡板不要取下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以免灰尘或其他异物</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将主板对准Ｉ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Ｏ 接口放入机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的固定孔对准螺柱和塑料</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螺钉将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主板固定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30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2487" y="3452520"/>
            <a:ext cx="28670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529063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116430"/>
            <a:ext cx="10397667" cy="42103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安装硬盘的过程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打开机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拉动机箱中</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固定</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英寸硬盘托架的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扳手， 取下</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英寸硬盘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托架，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将硬盘装入托架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拧紧硬盘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然后将硬盘托架重新装入机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并将固定扳手拉回</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原位， 固定</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托架。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如果机箱内没有硬盘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托架，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也可将硬盘固定到机箱内的硬盘驱动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硬盘驱动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仓固定硬盘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螺钉不能拧得过紧或过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松。 此外，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还需注意硬盘的上下位置和前后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顺序，便于</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后续连接电源线和数据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为硬盘连接数据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ＳＡＴＡ 硬盘与传统并行硬盘在接口上有些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差异，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ＳＡＴＡ 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采用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针</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细线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把数据线和电源线一端接到硬盘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另外一端的数据线则接到主板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的ＳＡＴＡ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由于数据线插头采用单向盲插</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因此不会有插错方向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的情况，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并且ＳＡＴＡ 采用了点对点的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连接方式，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每个ＳＡＴＡ 接口只能连接一块</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因此就</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不必像</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并行硬盘那样设置跳线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系统会自动将ＳＡＴＡ 硬盘设定为主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40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0403" y="4547960"/>
            <a:ext cx="6239260" cy="1693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6607093"/>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297191"/>
            <a:ext cx="10397667" cy="15265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7.</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安装显卡主要可分为硬件安装和驱动安装两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硬件安装就是将显卡正确地安装到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上的显卡插槽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其需要掌握的要点首先是注意显卡插槽的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其次是在安装显卡时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一定</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要关掉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并注意要将显卡安装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到位，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0521" y="2157029"/>
            <a:ext cx="47910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11200" y="4086330"/>
            <a:ext cx="10397667" cy="18959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连接机</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箱前置面板与信号灯、供电线缆</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主板接线可以说是计算机组装门槛最高的一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尤其是机箱上的供电线缆、复位线等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相关跳线，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一定要仔细观看主板说明书正确地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连接硬盘灯、电源灯、电源、复位开关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和ＰＣ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喇叭是组装计算机的五大难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问题。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最简单的方法是按照主板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说明书，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在主板上找到相应</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的位置，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记住一个最重要的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规律，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彩色是正极、黑</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白是</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负极，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418426086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60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041" y="688748"/>
            <a:ext cx="5286375"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0254" y="307747"/>
            <a:ext cx="3143250"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8050" y="4186010"/>
            <a:ext cx="5295900"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824821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199" y="494353"/>
            <a:ext cx="10397667"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只要按照主板说明书上的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指示，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对好正负极就可以开始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硬盘接线如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11200" y="2796324"/>
            <a:ext cx="10397667"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如果计算机中安装了中高端的独立显</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卡，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通常需要连接显卡的电源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一些高端独立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还要接多个辅助供电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显卡接线如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71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2450" y="1111037"/>
            <a:ext cx="34671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3925" y="3910417"/>
            <a:ext cx="272415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3455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653073"/>
            <a:ext cx="10310045" cy="203748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认识计算机系统的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理解硬件系统和软件系统的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作用。</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计算机系统由硬件系统和软件系统两个部分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组成。 其中，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硬件系统包括运算器、控制器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、存储器</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、输入设备和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输出设备</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部分，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软件系统又分为系统软件和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应用软件，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7072841" y="523111"/>
            <a:ext cx="3391959"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6439583"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 认识计算机系统的组成</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5460" y="3905024"/>
            <a:ext cx="2624818" cy="256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332552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199" y="120346"/>
            <a:ext cx="10397667" cy="35702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9.</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外部设备</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正确连接键盘、鼠标、显示器和音箱等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外部设备，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然后插上显示器和主机的电源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 如图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开机</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检测</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在开机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之前，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再一次仔细检查各种连接线的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连接，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确保没有任何问题之后再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通电。 如果一切正常，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那么计算机中的设备将开始加电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运转，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可以听到风扇转动的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声音，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机箱上的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电源指示灯</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键盘上的“ＮｕｍＬｏｃｋ”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个指示灯则是先亮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熄灭；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显示器开始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显示开机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的自检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整理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线缆</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在通电测试正常</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为了保证机箱内外的美观和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整洁，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需要整理机箱内外的各种连接线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并用扎带将线缆固定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好，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然后整理和摆放好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最后再次通电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测试。 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19</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箱内外线缆整理后的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效果。</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81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200" y="3948338"/>
            <a:ext cx="2266950"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9302" y="3834039"/>
            <a:ext cx="3533775"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75319" y="4115026"/>
            <a:ext cx="3657600" cy="193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684057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38011"/>
            <a:ext cx="10397667" cy="20436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操作实践</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组装计算机</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实验目的及要求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如下。</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熟练掌握计算机的组装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掌握机箱前置面板和主板连线的接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法。</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熟练拆、装</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Text Placeholder 3">
            <a:extLst>
              <a:ext uri="{FF2B5EF4-FFF2-40B4-BE49-F238E27FC236}">
                <a16:creationId xmlns="" xmlns:a16="http://schemas.microsoft.com/office/drawing/2014/main" id="{C37D5836-25C6-47C6-B685-489CBCBDC111}"/>
              </a:ext>
            </a:extLst>
          </p:cNvPr>
          <p:cNvSpPr txBox="1">
            <a:spLocks/>
          </p:cNvSpPr>
          <p:nvPr/>
        </p:nvSpPr>
        <p:spPr>
          <a:xfrm>
            <a:off x="792846" y="2190290"/>
            <a:ext cx="10310045" cy="449353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拓展阅读</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endParaRPr lang="en-US" altLang="zh-CN" sz="2000"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项目小结</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微型计算机组装前的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选购微型计算机的基本</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配件。</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组装微型计算机的步骤及注意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点。</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思考练习</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项目工单略</a:t>
            </a:r>
            <a:r>
              <a:rPr lang="en-US" altLang="zh-CN"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491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4" y="2740185"/>
            <a:ext cx="332422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0066326"/>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0A5C77A8-0839-4F63-BDED-43D271F9B7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364" t="34457" b="11375"/>
          <a:stretch/>
        </p:blipFill>
        <p:spPr>
          <a:xfrm rot="10800000">
            <a:off x="3372761" y="864136"/>
            <a:ext cx="5807210" cy="57611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9360309" y="2769870"/>
            <a:ext cx="2831691" cy="2031325"/>
          </a:xfrm>
          <a:prstGeom prst="rect">
            <a:avLst/>
          </a:prstGeom>
          <a:noFill/>
        </p:spPr>
        <p:txBody>
          <a:bodyPr wrap="square" rtlCol="0">
            <a:spAutoFit/>
          </a:bodyPr>
          <a:lstStyle/>
          <a:p>
            <a:pPr>
              <a:lnSpc>
                <a:spcPct val="150000"/>
              </a:lnSpc>
            </a:pP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学习目标</a:t>
            </a:r>
            <a:r>
              <a:rPr lang="en-US" altLang="zh-CN"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知道装机工具、材料和注意</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事项；</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理解组装计算机的</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步骤。</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能进行装机</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准备。</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能正确组装</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计算机。</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养成安全、规范进行装机操作的</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习惯。</a:t>
            </a:r>
            <a:endPar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nSpc>
                <a:spcPct val="150000"/>
              </a:lnSpc>
            </a:pPr>
            <a:r>
              <a:rPr lang="zh-CN" altLang="en-US" sz="1200" dirty="0">
                <a:latin typeface="字魂36号-正文宋楷" panose="02000000000000000000" pitchFamily="2" charset="-122"/>
                <a:ea typeface="字魂36号-正文宋楷" panose="02000000000000000000" pitchFamily="2" charset="-122"/>
                <a:sym typeface="字魂36号-正文宋楷" panose="02000000000000000000" pitchFamily="2" charset="-122"/>
              </a:rPr>
              <a:t>了解我国的芯片发展</a:t>
            </a:r>
            <a:r>
              <a:rPr lang="zh-CN" altLang="en-US" sz="1200" dirty="0" smtClean="0">
                <a:latin typeface="字魂36号-正文宋楷" panose="02000000000000000000" pitchFamily="2" charset="-122"/>
                <a:ea typeface="字魂36号-正文宋楷" panose="02000000000000000000" pitchFamily="2" charset="-122"/>
                <a:sym typeface="字魂36号-正文宋楷" panose="02000000000000000000" pitchFamily="2" charset="-122"/>
              </a:rPr>
              <a:t>状况。</a:t>
            </a:r>
            <a:endParaRPr lang="en-US" altLang="zh-CN" sz="1200" dirty="0">
              <a:solidFill>
                <a:schemeClr val="tx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矩形 3"/>
          <p:cNvSpPr/>
          <p:nvPr/>
        </p:nvSpPr>
        <p:spPr>
          <a:xfrm>
            <a:off x="8183880" y="1257300"/>
            <a:ext cx="3657600" cy="126555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 xmlns:a16="http://schemas.microsoft.com/office/drawing/2014/main" id="{E87A3935-3BB5-4A27-926A-04DB52F9C512}"/>
              </a:ext>
            </a:extLst>
          </p:cNvPr>
          <p:cNvSpPr txBox="1"/>
          <p:nvPr/>
        </p:nvSpPr>
        <p:spPr>
          <a:xfrm>
            <a:off x="182499" y="128841"/>
            <a:ext cx="3062515" cy="707886"/>
          </a:xfrm>
          <a:prstGeom prst="rect">
            <a:avLst/>
          </a:prstGeom>
          <a:noFill/>
        </p:spPr>
        <p:txBody>
          <a:bodyPr wrap="square" rtlCol="0">
            <a:spAutoFit/>
          </a:bodyPr>
          <a:lstStyle/>
          <a:p>
            <a:r>
              <a:rPr lang="zh-CN" altLang="en-US" sz="40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项目</a:t>
            </a:r>
            <a:r>
              <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四</a:t>
            </a:r>
            <a:endParaRPr lang="zh-CN" altLang="en-US" sz="40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a:extLst>
              <a:ext uri="{FF2B5EF4-FFF2-40B4-BE49-F238E27FC236}">
                <a16:creationId xmlns="" xmlns:a16="http://schemas.microsoft.com/office/drawing/2014/main" id="{116ED4FA-2886-4C15-830D-780157D834D2}"/>
              </a:ext>
            </a:extLst>
          </p:cNvPr>
          <p:cNvSpPr/>
          <p:nvPr/>
        </p:nvSpPr>
        <p:spPr>
          <a:xfrm>
            <a:off x="306281" y="836727"/>
            <a:ext cx="218884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8778"/>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文本框 9">
            <a:extLst>
              <a:ext uri="{FF2B5EF4-FFF2-40B4-BE49-F238E27FC236}">
                <a16:creationId xmlns="" xmlns:a16="http://schemas.microsoft.com/office/drawing/2014/main" id="{685212FD-CD0D-482A-97AD-D9FA10555979}"/>
              </a:ext>
            </a:extLst>
          </p:cNvPr>
          <p:cNvSpPr txBox="1"/>
          <p:nvPr/>
        </p:nvSpPr>
        <p:spPr>
          <a:xfrm>
            <a:off x="191437" y="1074419"/>
            <a:ext cx="2846732" cy="584775"/>
          </a:xfrm>
          <a:prstGeom prst="rect">
            <a:avLst/>
          </a:prstGeom>
          <a:noFill/>
        </p:spPr>
        <p:txBody>
          <a:bodyPr wrap="square" rtlCol="0">
            <a:spAutoFit/>
          </a:bodyPr>
          <a:lstStyle/>
          <a:p>
            <a:r>
              <a:rPr lang="zh-CN" altLang="en-US"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en-US" altLang="zh-CN" sz="3200" dirty="0" smtClean="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BIOS</a:t>
            </a:r>
            <a:endParaRPr lang="zh-CN" altLang="en-US" sz="3200" dirty="0">
              <a:solidFill>
                <a:srgbClr val="3EA8E6"/>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 name="矩形 1">
            <a:extLst>
              <a:ext uri="{FF2B5EF4-FFF2-40B4-BE49-F238E27FC236}">
                <a16:creationId xmlns="" xmlns:a16="http://schemas.microsoft.com/office/drawing/2014/main" id="{713F6DAA-6DF6-476A-A85C-5CFEA61E03DD}"/>
              </a:ext>
            </a:extLst>
          </p:cNvPr>
          <p:cNvSpPr/>
          <p:nvPr/>
        </p:nvSpPr>
        <p:spPr>
          <a:xfrm>
            <a:off x="627059" y="3744686"/>
            <a:ext cx="1219200" cy="31133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65034956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440707"/>
            <a:ext cx="10310045" cy="449969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知道进入传统ＢＩＯＳ 设置和ＵＥＦＩ ＢＩＯＳ 设置的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会用ＢＩＯＳ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常用快捷键进行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认识</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全称是只读存储器基本输入</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输出系统</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ＲＯＭ－ＢＩＯＳ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它实际是一组被固化到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主板ＣＭＯＳ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为计算机提供最低级最直接服务的硬件控制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程序，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它是软件程序和硬件设备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之间</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枢纽。</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在计算机日常维护</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常常可以听到ＢＩＯＳ 设置和ＣＭＯＳ 设置的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说法。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ＣＭＯＳ 是主板上</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的一块</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可读</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写的ＲＡＭ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芯片，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用来保存ＢＩＯＳ 的硬件配置和用户对某些参数的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与ＣＭＯＳ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既相关又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中的系统设置程序是完成参数设置的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手段，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而ＣＭＯＳ 是参数的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存放场所。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准确地</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我们是通过ＢＩＯＳ 设置程序对ＣＭＯＳ 参数进行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7539316" y="523111"/>
            <a:ext cx="2925484"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6906058"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 了解常见</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BIOS</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方法</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627147805"/>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343890"/>
            <a:ext cx="10397667" cy="31516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早期</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主板进入ＢＩＯＳ 设置的方法</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早期市面上流行的主板ＢＩＯＳ 主要有Ａｗａｒｄ ＢＩＯＳ、ＡＭＩ ＢＩＯＳ 和Ｐｈｏｅｎｉｘ ＢＩＯＳ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种</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类型。 这</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种类型的ＢＩＯＳ 一般是在开机自检完成</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当屏幕上出现“Ｐｒｅｓｓ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ｔｏ ｅｎｔｅｒ ＳＥＴＵＰ”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时，通过</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按下提示的按键即可进入ＢＩＯＳ 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一般情况</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键即可进入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如果</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没有任何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就要查看计算机或主板的使用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说明书，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或尝试按</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所示为Ｐｈｏｅｎｉｘ－Ａｗａｒｄ ＢＩＯＳ 的主板开机启动后的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此时就可以按下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进入ＢＩＯＳ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就进入ＢＩＯＳ 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01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1115" y="3941989"/>
            <a:ext cx="350520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8815" y="4142014"/>
            <a:ext cx="3124200"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5784299"/>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54096"/>
            <a:ext cx="10397667" cy="231448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ＵＥＦＩ ＢＩＯＳ 设置的方法</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当前主流的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其ＢＩＯＳ 大多数已经升级为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ＵＥＦＩ。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ＵＥＦＩ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Ｕｎｉｆｉｅｄ Ｅｘｔｅｎｓｉｂｌｅ Ｆｉｒｍｗａｒｅ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Ｉｎ￣ｔｅｒｆａｃｅ，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统一的可扩展固件接口</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是一种详细描述全新类型接口的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是适用于计算机的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标准</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固件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旨在代替ＢＩＯＳ 并提高软件互操作性和解决ＢＩＯＳ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局限性。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具备ＵＥＦＩ 标准的</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设置通常被称为ＵＥＦＩ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Text Placeholder 3">
            <a:extLst>
              <a:ext uri="{FF2B5EF4-FFF2-40B4-BE49-F238E27FC236}">
                <a16:creationId xmlns="" xmlns:a16="http://schemas.microsoft.com/office/drawing/2014/main" id="{C37D5836-25C6-47C6-B685-489CBCBDC111}"/>
              </a:ext>
            </a:extLst>
          </p:cNvPr>
          <p:cNvSpPr txBox="1">
            <a:spLocks/>
          </p:cNvSpPr>
          <p:nvPr/>
        </p:nvSpPr>
        <p:spPr>
          <a:xfrm>
            <a:off x="711198" y="2224894"/>
            <a:ext cx="6270173" cy="43088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通过保护预启动或预引导</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抵御ｂｏｏｔｋｉｔ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攻击，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从而提高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安全性。</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缩短了启动时间和从休眠状态恢复的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时间。</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支持容量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超过</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ＴＢ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驱动器。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支持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位的现代固件</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设备驱动程序，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系统在启动过程中可以使用它们来对</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超过</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172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亿吉</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比特的内存进行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寻址。</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ＵＥＦＩ 硬件可与ＢＩＯＳ 结合</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使用。</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所示为华硕主板的开机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画面。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不同品牌的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其ＵＥＦＩ ＢＩＯＳ 的设置程序可能</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但进入设置程序的操作是相同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启动计算机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就会出现按下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键或</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Ｆ</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进入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ＵＥＦＩ ＢＩＯＳ 设置的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12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1088" y="2969986"/>
            <a:ext cx="417195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6792347"/>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464681"/>
            <a:ext cx="10397667" cy="305314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按下</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Ｄｅｌ</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即可进入华硕主板ＵＥＦＩ ＢＩＯＳ 的设置主</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界面，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同时这也是该主板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的ＥＺ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Ｍｏｄｅ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简易模式</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从该主界面可以基本看出此计算机的相关配置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信息。</a:t>
            </a:r>
            <a:endPar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中，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标号①处可以看出计算机的主板是华硕</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－ＰＬＵＳ ＧＡＭＩＮＧ Ｓ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a:t>
            </a:r>
          </a:p>
          <a:p>
            <a:pPr algn="l" defTabSz="1219140">
              <a:lnSpc>
                <a:spcPct val="150000"/>
              </a:lnSpc>
              <a:spcBef>
                <a:spcPct val="20000"/>
              </a:spcBef>
              <a:defRPr/>
            </a:pP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2012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版；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为Ｉｎｔｅｌ 酷睿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ｉ</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8400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主频</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ＧＨｚ；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2666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ＭＨｚ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ＧＢ。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②处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可以看出该计算机是由两个金士顿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ＤＤＲ</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666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ＭＨｚ </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8</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组建的双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通道</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内存。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处可以</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看出ＣＰＵ 当前工作电压</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0.960</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ＣＰＵ 温度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37</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主板温度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33</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标号④处可以</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看出</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当前计算机在</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ＳＡＴＡ</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接口连接了一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ＴＢ 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硬盘。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标号⑤处除了可以查看和设置相应的启动顺序</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还可以看出该计算机连接了一个三星</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256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的固态硬盘</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个约</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ＧＢ 的Ｕ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盘。</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22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6358" y="3690554"/>
            <a:ext cx="546735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07282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536531"/>
            <a:ext cx="10397667" cy="78790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en-US" altLang="zh-CN"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b="1"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a:t>
            </a:r>
            <a:r>
              <a:rPr lang="zh-CN" altLang="en-US" b="1"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设置的常用快捷键</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传统ＢＩＯＳ 进入设置主界面</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可通过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表</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1</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所示的快捷键进行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32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8547" y="2065664"/>
            <a:ext cx="7082972" cy="3887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1756261"/>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Text Placeholder 3">
            <a:extLst>
              <a:ext uri="{FF2B5EF4-FFF2-40B4-BE49-F238E27FC236}">
                <a16:creationId xmlns="" xmlns:a16="http://schemas.microsoft.com/office/drawing/2014/main" id="{C37D5836-25C6-47C6-B685-489CBCBDC111}"/>
              </a:ext>
            </a:extLst>
          </p:cNvPr>
          <p:cNvSpPr txBox="1">
            <a:spLocks/>
          </p:cNvSpPr>
          <p:nvPr/>
        </p:nvSpPr>
        <p:spPr>
          <a:xfrm>
            <a:off x="711200" y="376486"/>
            <a:ext cx="10397667"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而ＵＥＦＩ ＢＩＯＳ 除了可以使用快捷键操作</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外，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还可以直接通过鼠标</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 当然，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不同品牌</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其快捷键也会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有所不同，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但都会有相关的快捷键帮助信息供用户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参考。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华硕主板</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的ＵＥＦＩ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 设置快捷键的界面如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5</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542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8436" y="2125210"/>
            <a:ext cx="4863193" cy="3937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2828870"/>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p:nvPr/>
        </p:nvCxnSpPr>
        <p:spPr>
          <a:xfrm>
            <a:off x="792848" y="1022034"/>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4" name="Text Placeholder 3">
            <a:extLst>
              <a:ext uri="{FF2B5EF4-FFF2-40B4-BE49-F238E27FC236}">
                <a16:creationId xmlns="" xmlns:a16="http://schemas.microsoft.com/office/drawing/2014/main" id="{C37D5836-25C6-47C6-B685-489CBCBDC111}"/>
              </a:ext>
            </a:extLst>
          </p:cNvPr>
          <p:cNvSpPr txBox="1">
            <a:spLocks/>
          </p:cNvSpPr>
          <p:nvPr/>
        </p:nvSpPr>
        <p:spPr>
          <a:xfrm>
            <a:off x="792847" y="1723861"/>
            <a:ext cx="10310045" cy="393338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任务描述</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其ＵＥＦＩ ＢＩＯＳ 的设置界面会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有所不同。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通过本任务的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学习，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熟悉ＵＥＦＩ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ＢＩＯＳ的</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常见设置</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操作。</a:t>
            </a:r>
            <a:endPar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a:p>
            <a:pPr algn="l" defTabSz="1219140">
              <a:lnSpc>
                <a:spcPct val="150000"/>
              </a:lnSpc>
              <a:spcBef>
                <a:spcPct val="20000"/>
              </a:spcBef>
              <a:defRPr/>
            </a:pP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任务实施</a:t>
            </a:r>
            <a:r>
              <a:rPr lang="en-US" altLang="zh-CN" sz="2000" b="1" dirty="0" smtClean="0">
                <a:solidFill>
                  <a:srgbClr val="FF0000"/>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p>
          <a:p>
            <a:pPr algn="l" defTabSz="1219140">
              <a:lnSpc>
                <a:spcPct val="150000"/>
              </a:lnSpc>
              <a:spcBef>
                <a:spcPct val="20000"/>
              </a:spcBef>
              <a:defRPr/>
            </a:pP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不同品牌主板的ＵＥＦＩ ＢＩＯＳ 的设置界面会</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有所不同，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但</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万变不离其宗。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华硕的ＵＥＦＩ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主板通常</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提供了ＥＺ Ｍｏｄｅ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简易模式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和Ａｄｖａｎｃｅｄ Ｍｏｄｅ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高级模式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供用户</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通常主板的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高级</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模式中包括系统设置、高级设置、启动设置、ＢＩＯＳ 升级、保存退出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等。 同时，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当前主流</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主板</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的ＵＥＦＩ ＢＩＯＳ 一般都提供了英语、中文等多种语言模式供</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用户选择。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以华硕主板的</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ＵＥＦＩＢＩＯＳ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为</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例，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设置其语言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模式，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只需在进入Ａｄｖａｎｃｅｄ Ｍｏｄｅ </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高级模式</a:t>
            </a:r>
            <a:r>
              <a:rPr lang="en-US" altLang="zh-CN"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以后，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在“概要” </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设置内，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选择“语言” 选项为“中文” 即</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可，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如</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图</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4</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r>
              <a:rPr lang="en-US" altLang="zh-CN"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6</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 </a:t>
            </a:r>
            <a:r>
              <a:rPr lang="zh-CN" alt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所</a:t>
            </a:r>
            <a:r>
              <a:rPr lang="zh-CN" altLang="en-US" dirty="0" smtClean="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示。</a:t>
            </a:r>
            <a:endParaRPr lang="en-US" dirty="0">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20" name="直接连接符 19">
            <a:extLst>
              <a:ext uri="{FF2B5EF4-FFF2-40B4-BE49-F238E27FC236}">
                <a16:creationId xmlns="" xmlns:a16="http://schemas.microsoft.com/office/drawing/2014/main" id="{D96631B9-151F-4618-9F88-C3EF73B19E03}"/>
              </a:ext>
            </a:extLst>
          </p:cNvPr>
          <p:cNvCxnSpPr>
            <a:cxnSpLocks/>
            <a:stCxn id="22" idx="3"/>
          </p:cNvCxnSpPr>
          <p:nvPr/>
        </p:nvCxnSpPr>
        <p:spPr>
          <a:xfrm>
            <a:off x="7774957" y="523111"/>
            <a:ext cx="268984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CC38B993-D8EB-4749-A003-A0EE9930A8F3}"/>
              </a:ext>
            </a:extLst>
          </p:cNvPr>
          <p:cNvPicPr>
            <a:picLocks noChangeAspect="1"/>
          </p:cNvPicPr>
          <p:nvPr/>
        </p:nvPicPr>
        <p:blipFill>
          <a:blip r:embed="rId3"/>
          <a:stretch>
            <a:fillRect/>
          </a:stretch>
        </p:blipFill>
        <p:spPr>
          <a:xfrm>
            <a:off x="123296" y="155895"/>
            <a:ext cx="587904" cy="6702106"/>
          </a:xfrm>
          <a:prstGeom prst="rect">
            <a:avLst/>
          </a:prstGeom>
        </p:spPr>
      </p:pic>
      <p:sp>
        <p:nvSpPr>
          <p:cNvPr id="22" name="文本框 21">
            <a:extLst>
              <a:ext uri="{FF2B5EF4-FFF2-40B4-BE49-F238E27FC236}">
                <a16:creationId xmlns="" xmlns:a16="http://schemas.microsoft.com/office/drawing/2014/main" id="{E0C958A2-4745-4B99-AD13-63CCEC852807}"/>
              </a:ext>
            </a:extLst>
          </p:cNvPr>
          <p:cNvSpPr txBox="1"/>
          <p:nvPr/>
        </p:nvSpPr>
        <p:spPr>
          <a:xfrm>
            <a:off x="633258" y="199945"/>
            <a:ext cx="7141699" cy="646331"/>
          </a:xfrm>
          <a:prstGeom prst="rect">
            <a:avLst/>
          </a:prstGeom>
          <a:noFill/>
        </p:spPr>
        <p:txBody>
          <a:bodyPr wrap="none" rtlCol="0">
            <a:spAutoFit/>
          </a:bodyPr>
          <a:lstStyle/>
          <a:p>
            <a:pPr fontAlgn="auto">
              <a:spcBef>
                <a:spcPts val="0"/>
              </a:spcBef>
              <a:spcAft>
                <a:spcPts val="0"/>
              </a:spcAft>
              <a:defRPr/>
            </a:pP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任务</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二 </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熟悉</a:t>
            </a:r>
            <a:r>
              <a:rPr lang="en-US" altLang="zh-CN"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UEFI BIOS</a:t>
            </a:r>
            <a:r>
              <a:rPr lang="zh-CN" altLang="en-US" sz="3600" b="1" dirty="0" smtClean="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的</a:t>
            </a:r>
            <a:r>
              <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常见设置</a:t>
            </a:r>
            <a:endParaRPr lang="zh-CN" altLang="en-US" sz="3600" b="1" dirty="0">
              <a:solidFill>
                <a:schemeClr val="accent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矩形 11">
            <a:extLst>
              <a:ext uri="{FF2B5EF4-FFF2-40B4-BE49-F238E27FC236}">
                <a16:creationId xmlns="" xmlns:a16="http://schemas.microsoft.com/office/drawing/2014/main" id="{82F3EAFE-6D70-43DA-9199-DADAE7EE4DAA}"/>
              </a:ext>
            </a:extLst>
          </p:cNvPr>
          <p:cNvSpPr/>
          <p:nvPr/>
        </p:nvSpPr>
        <p:spPr>
          <a:xfrm>
            <a:off x="11399152" y="523110"/>
            <a:ext cx="792848" cy="6334889"/>
          </a:xfrm>
          <a:prstGeom prst="rect">
            <a:avLst/>
          </a:prstGeom>
          <a:solidFill>
            <a:srgbClr val="3EA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438537248"/>
      </p:ext>
    </p:extLst>
  </p:cSld>
  <p:clrMapOvr>
    <a:masterClrMapping/>
  </p:clrMapOvr>
  <mc:AlternateContent xmlns:mc="http://schemas.openxmlformats.org/markup-compatibility/2006" xmlns:p14="http://schemas.microsoft.com/office/powerpoint/2010/main">
    <mc:Choice Requires="p14">
      <p:transition spd="slow" p14:dur="125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theme1.xml><?xml version="1.0" encoding="utf-8"?>
<a:theme xmlns:a="http://schemas.openxmlformats.org/drawingml/2006/main" name="Office 主题​​">
  <a:themeElements>
    <a:clrScheme name="自定义 1964">
      <a:dk1>
        <a:sysClr val="windowText" lastClr="000000"/>
      </a:dk1>
      <a:lt1>
        <a:sysClr val="window" lastClr="FFFFFF"/>
      </a:lt1>
      <a:dk2>
        <a:srgbClr val="3EA8E6"/>
      </a:dk2>
      <a:lt2>
        <a:srgbClr val="E7E6E6"/>
      </a:lt2>
      <a:accent1>
        <a:srgbClr val="3EA8E6"/>
      </a:accent1>
      <a:accent2>
        <a:srgbClr val="3EA8E6"/>
      </a:accent2>
      <a:accent3>
        <a:srgbClr val="3EA8E6"/>
      </a:accent3>
      <a:accent4>
        <a:srgbClr val="3EA8E6"/>
      </a:accent4>
      <a:accent5>
        <a:srgbClr val="3EA8E6"/>
      </a:accent5>
      <a:accent6>
        <a:srgbClr val="3EA8E6"/>
      </a:accent6>
      <a:hlink>
        <a:srgbClr val="3EA8E6"/>
      </a:hlink>
      <a:folHlink>
        <a:srgbClr val="3EA8E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6">
      <a:dk1>
        <a:sysClr val="windowText" lastClr="000000"/>
      </a:dk1>
      <a:lt1>
        <a:sysClr val="window" lastClr="FFFFFF"/>
      </a:lt1>
      <a:dk2>
        <a:srgbClr val="3E3D2D"/>
      </a:dk2>
      <a:lt2>
        <a:srgbClr val="FFFFFF"/>
      </a:lt2>
      <a:accent1>
        <a:srgbClr val="624F3C"/>
      </a:accent1>
      <a:accent2>
        <a:srgbClr val="D2B38A"/>
      </a:accent2>
      <a:accent3>
        <a:srgbClr val="624F3C"/>
      </a:accent3>
      <a:accent4>
        <a:srgbClr val="D2B38A"/>
      </a:accent4>
      <a:accent5>
        <a:srgbClr val="624F3C"/>
      </a:accent5>
      <a:accent6>
        <a:srgbClr val="D2B38A"/>
      </a:accent6>
      <a:hlink>
        <a:srgbClr val="624F3C"/>
      </a:hlink>
      <a:folHlink>
        <a:srgbClr val="D2B38A"/>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TotalTime>
  <Words>36051</Words>
  <Application>Microsoft Office PowerPoint</Application>
  <PresentationFormat>自定义</PresentationFormat>
  <Paragraphs>1492</Paragraphs>
  <Slides>208</Slides>
  <Notes>206</Notes>
  <HiddenSlides>0</HiddenSlides>
  <MMClips>1</MMClips>
  <ScaleCrop>false</ScaleCrop>
  <HeadingPairs>
    <vt:vector size="4" baseType="variant">
      <vt:variant>
        <vt:lpstr>主题</vt:lpstr>
      </vt:variant>
      <vt:variant>
        <vt:i4>2</vt:i4>
      </vt:variant>
      <vt:variant>
        <vt:lpstr>幻灯片标题</vt:lpstr>
      </vt:variant>
      <vt:variant>
        <vt:i4>208</vt:i4>
      </vt:variant>
    </vt:vector>
  </HeadingPairs>
  <TitlesOfParts>
    <vt:vector size="210" baseType="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HXQW-003</cp:lastModifiedBy>
  <cp:revision>107</cp:revision>
  <dcterms:created xsi:type="dcterms:W3CDTF">2019-01-12T08:01:38Z</dcterms:created>
  <dcterms:modified xsi:type="dcterms:W3CDTF">2023-09-14T09:15:30Z</dcterms:modified>
</cp:coreProperties>
</file>